
<file path=[Content_Types].xml><?xml version="1.0" encoding="utf-8"?>
<Types xmlns="http://schemas.openxmlformats.org/package/2006/content-types"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99" r:id="rId5"/>
    <p:sldMasterId id="2147483701" r:id="rId6"/>
  </p:sldMasterIdLst>
  <p:notesMasterIdLst>
    <p:notesMasterId r:id="rId11"/>
  </p:notesMasterIdLst>
  <p:handoutMasterIdLst>
    <p:handoutMasterId r:id="rId12"/>
  </p:handoutMasterIdLst>
  <p:sldIdLst>
    <p:sldId id="261" r:id="rId7"/>
    <p:sldId id="265" r:id="rId8"/>
    <p:sldId id="264" r:id="rId9"/>
    <p:sldId id="266" r:id="rId10"/>
  </p:sldIdLst>
  <p:sldSz cx="12168188" cy="6840538"/>
  <p:notesSz cx="6797675" cy="9928225"/>
  <p:defaultTextStyle>
    <a:defPPr>
      <a:defRPr lang="en-US"/>
    </a:defPPr>
    <a:lvl1pPr marL="0" algn="l" defTabSz="912297" rtl="0" eaLnBrk="1" latinLnBrk="0" hangingPunct="1">
      <a:defRPr sz="1796" kern="1200">
        <a:solidFill>
          <a:schemeClr val="tx1"/>
        </a:solidFill>
        <a:latin typeface="+mn-lt"/>
        <a:ea typeface="+mn-ea"/>
        <a:cs typeface="+mn-cs"/>
      </a:defRPr>
    </a:lvl1pPr>
    <a:lvl2pPr marL="456149" algn="l" defTabSz="912297" rtl="0" eaLnBrk="1" latinLnBrk="0" hangingPunct="1">
      <a:defRPr sz="1796" kern="1200">
        <a:solidFill>
          <a:schemeClr val="tx1"/>
        </a:solidFill>
        <a:latin typeface="+mn-lt"/>
        <a:ea typeface="+mn-ea"/>
        <a:cs typeface="+mn-cs"/>
      </a:defRPr>
    </a:lvl2pPr>
    <a:lvl3pPr marL="912297" algn="l" defTabSz="912297" rtl="0" eaLnBrk="1" latinLnBrk="0" hangingPunct="1">
      <a:defRPr sz="1796" kern="1200">
        <a:solidFill>
          <a:schemeClr val="tx1"/>
        </a:solidFill>
        <a:latin typeface="+mn-lt"/>
        <a:ea typeface="+mn-ea"/>
        <a:cs typeface="+mn-cs"/>
      </a:defRPr>
    </a:lvl3pPr>
    <a:lvl4pPr marL="1368445" algn="l" defTabSz="912297" rtl="0" eaLnBrk="1" latinLnBrk="0" hangingPunct="1">
      <a:defRPr sz="1796" kern="1200">
        <a:solidFill>
          <a:schemeClr val="tx1"/>
        </a:solidFill>
        <a:latin typeface="+mn-lt"/>
        <a:ea typeface="+mn-ea"/>
        <a:cs typeface="+mn-cs"/>
      </a:defRPr>
    </a:lvl4pPr>
    <a:lvl5pPr marL="1824593" algn="l" defTabSz="912297" rtl="0" eaLnBrk="1" latinLnBrk="0" hangingPunct="1">
      <a:defRPr sz="1796" kern="1200">
        <a:solidFill>
          <a:schemeClr val="tx1"/>
        </a:solidFill>
        <a:latin typeface="+mn-lt"/>
        <a:ea typeface="+mn-ea"/>
        <a:cs typeface="+mn-cs"/>
      </a:defRPr>
    </a:lvl5pPr>
    <a:lvl6pPr marL="2280741" algn="l" defTabSz="912297" rtl="0" eaLnBrk="1" latinLnBrk="0" hangingPunct="1">
      <a:defRPr sz="1796" kern="1200">
        <a:solidFill>
          <a:schemeClr val="tx1"/>
        </a:solidFill>
        <a:latin typeface="+mn-lt"/>
        <a:ea typeface="+mn-ea"/>
        <a:cs typeface="+mn-cs"/>
      </a:defRPr>
    </a:lvl6pPr>
    <a:lvl7pPr marL="2736888" algn="l" defTabSz="912297" rtl="0" eaLnBrk="1" latinLnBrk="0" hangingPunct="1">
      <a:defRPr sz="1796" kern="1200">
        <a:solidFill>
          <a:schemeClr val="tx1"/>
        </a:solidFill>
        <a:latin typeface="+mn-lt"/>
        <a:ea typeface="+mn-ea"/>
        <a:cs typeface="+mn-cs"/>
      </a:defRPr>
    </a:lvl7pPr>
    <a:lvl8pPr marL="3193037" algn="l" defTabSz="912297" rtl="0" eaLnBrk="1" latinLnBrk="0" hangingPunct="1">
      <a:defRPr sz="1796" kern="1200">
        <a:solidFill>
          <a:schemeClr val="tx1"/>
        </a:solidFill>
        <a:latin typeface="+mn-lt"/>
        <a:ea typeface="+mn-ea"/>
        <a:cs typeface="+mn-cs"/>
      </a:defRPr>
    </a:lvl8pPr>
    <a:lvl9pPr marL="3649186" algn="l" defTabSz="912297" rtl="0" eaLnBrk="1" latinLnBrk="0" hangingPunct="1">
      <a:defRPr sz="1796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54">
          <p15:clr>
            <a:srgbClr val="A4A3A4"/>
          </p15:clr>
        </p15:guide>
        <p15:guide id="2" pos="383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 userDrawn="1">
          <p15:clr>
            <a:srgbClr val="A4A3A4"/>
          </p15:clr>
        </p15:guide>
        <p15:guide id="2" pos="2141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nnette Printz Nielsen" initials="APN" lastIdx="26" clrIdx="0">
    <p:extLst/>
  </p:cmAuthor>
  <p:cmAuthor id="2" name="Adam Dowling" initials="AD" lastIdx="21" clrIdx="1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64749"/>
    <a:srgbClr val="D1D3D4"/>
    <a:srgbClr val="E8008C"/>
    <a:srgbClr val="00ADFF"/>
    <a:srgbClr val="00FFFF"/>
    <a:srgbClr val="FC00EC"/>
    <a:srgbClr val="008C6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38B1855-1B75-4FBE-930C-398BA8C253C6}" styleName="Themed Style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202B0CA-FC54-4496-8BCA-5EF66A818D29}" styleName="Dark Style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163" autoAdjust="0"/>
    <p:restoredTop sz="94753" autoAdjust="0"/>
  </p:normalViewPr>
  <p:slideViewPr>
    <p:cSldViewPr snapToGrid="0" snapToObjects="1">
      <p:cViewPr varScale="1">
        <p:scale>
          <a:sx n="59" d="100"/>
          <a:sy n="59" d="100"/>
        </p:scale>
        <p:origin x="1152" y="64"/>
      </p:cViewPr>
      <p:guideLst>
        <p:guide orient="horz" pos="2154"/>
        <p:guide pos="3832"/>
      </p:guideLst>
    </p:cSldViewPr>
  </p:slideViewPr>
  <p:outlineViewPr>
    <p:cViewPr>
      <p:scale>
        <a:sx n="33" d="100"/>
        <a:sy n="33" d="100"/>
      </p:scale>
      <p:origin x="0" y="8688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 showGuides="1">
      <p:cViewPr varScale="1">
        <p:scale>
          <a:sx n="101" d="100"/>
          <a:sy n="101" d="100"/>
        </p:scale>
        <p:origin x="3184" y="208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7" Type="http://schemas.openxmlformats.org/officeDocument/2006/relationships/slide" Target="slides/slide1.xml"/><Relationship Id="rId12" Type="http://schemas.openxmlformats.org/officeDocument/2006/relationships/handoutMaster" Target="handoutMasters/handoutMaster1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2.xml"/><Relationship Id="rId11" Type="http://schemas.openxmlformats.org/officeDocument/2006/relationships/notesMaster" Target="notesMasters/notesMaster1.xml"/><Relationship Id="rId5" Type="http://schemas.openxmlformats.org/officeDocument/2006/relationships/slideMaster" Target="slideMasters/slideMaster1.xml"/><Relationship Id="rId15" Type="http://schemas.openxmlformats.org/officeDocument/2006/relationships/viewProps" Target="viewProps.xml"/><Relationship Id="rId10" Type="http://schemas.openxmlformats.org/officeDocument/2006/relationships/slide" Target="slides/slide4.xml"/><Relationship Id="rId4" Type="http://schemas.openxmlformats.org/officeDocument/2006/relationships/customXml" Target="../customXml/item4.xml"/><Relationship Id="rId9" Type="http://schemas.openxmlformats.org/officeDocument/2006/relationships/slide" Target="slides/slide3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>
              <a:latin typeface="DIN Next Rounded LT Pro Light" charset="0"/>
              <a:ea typeface="DIN Next Rounded LT Pro Light" charset="0"/>
              <a:cs typeface="DIN Next Rounded LT Pro Light" charset="0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164C9C9-0FF1-004E-B628-19010FD5FDC0}" type="datetimeFigureOut">
              <a:rPr lang="en-US" smtClean="0">
                <a:latin typeface="DIN Next Rounded LT Pro Light" charset="0"/>
                <a:ea typeface="DIN Next Rounded LT Pro Light" charset="0"/>
                <a:cs typeface="DIN Next Rounded LT Pro Light" charset="0"/>
              </a:rPr>
              <a:t>2/1/2019</a:t>
            </a:fld>
            <a:endParaRPr lang="en-US">
              <a:latin typeface="DIN Next Rounded LT Pro Light" charset="0"/>
              <a:ea typeface="DIN Next Rounded LT Pro Light" charset="0"/>
              <a:cs typeface="DIN Next Rounded LT Pro Light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>
              <a:latin typeface="DIN Next Rounded LT Pro Light" charset="0"/>
              <a:ea typeface="DIN Next Rounded LT Pro Light" charset="0"/>
              <a:cs typeface="DIN Next Rounded LT Pro Light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F28D794-1412-1F4B-B748-81C58AD0E0B2}" type="slidenum">
              <a:rPr lang="en-US" smtClean="0">
                <a:latin typeface="DIN Next Rounded LT Pro Light" charset="0"/>
                <a:ea typeface="DIN Next Rounded LT Pro Light" charset="0"/>
                <a:cs typeface="DIN Next Rounded LT Pro Light" charset="0"/>
              </a:rPr>
              <a:t>‹N°›</a:t>
            </a:fld>
            <a:endParaRPr lang="en-US">
              <a:latin typeface="DIN Next Rounded LT Pro Light" charset="0"/>
              <a:ea typeface="DIN Next Rounded LT Pro Light" charset="0"/>
              <a:cs typeface="DIN Next Rounded LT Pro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822785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i="0">
                <a:latin typeface="DIN Next Rounded LT Pro Light" charset="0"/>
                <a:ea typeface="DIN Next Rounded LT Pro Light" charset="0"/>
                <a:cs typeface="DIN Next Rounded LT Pro Light" charset="0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0">
                <a:latin typeface="DIN Next Rounded LT Pro Light" charset="0"/>
                <a:ea typeface="DIN Next Rounded LT Pro Light" charset="0"/>
                <a:cs typeface="DIN Next Rounded LT Pro Light" charset="0"/>
              </a:defRPr>
            </a:lvl1pPr>
          </a:lstStyle>
          <a:p>
            <a:fld id="{EB2A880D-2C49-404B-9D48-4EAB42DBF3D5}" type="datetimeFigureOut">
              <a:rPr lang="en-US" smtClean="0"/>
              <a:pPr/>
              <a:t>2/1/2019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0688" y="1241425"/>
            <a:ext cx="595630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latin typeface="DIN Next Rounded LT Pro Light" charset="0"/>
                <a:ea typeface="DIN Next Rounded LT Pro Light" charset="0"/>
                <a:cs typeface="DIN Next Rounded LT Pro Light" charset="0"/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i="0">
                <a:latin typeface="DIN Next Rounded LT Pro Light" charset="0"/>
                <a:ea typeface="DIN Next Rounded LT Pro Light" charset="0"/>
                <a:cs typeface="DIN Next Rounded LT Pro Light" charset="0"/>
              </a:defRPr>
            </a:lvl1pPr>
          </a:lstStyle>
          <a:p>
            <a:fld id="{EB9E7D46-D100-6349-ABF8-C79A270A3E3A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82685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2297" rtl="0" eaLnBrk="1" latinLnBrk="0" hangingPunct="1">
      <a:defRPr sz="1197" kern="1200">
        <a:solidFill>
          <a:schemeClr val="tx1"/>
        </a:solidFill>
        <a:latin typeface="+mn-lt"/>
        <a:ea typeface="+mn-ea"/>
        <a:cs typeface="+mn-cs"/>
      </a:defRPr>
    </a:lvl1pPr>
    <a:lvl2pPr marL="456149" algn="l" defTabSz="912297" rtl="0" eaLnBrk="1" latinLnBrk="0" hangingPunct="1">
      <a:defRPr sz="1197" kern="1200">
        <a:solidFill>
          <a:schemeClr val="tx1"/>
        </a:solidFill>
        <a:latin typeface="+mn-lt"/>
        <a:ea typeface="+mn-ea"/>
        <a:cs typeface="+mn-cs"/>
      </a:defRPr>
    </a:lvl2pPr>
    <a:lvl3pPr marL="912297" algn="l" defTabSz="912297" rtl="0" eaLnBrk="1" latinLnBrk="0" hangingPunct="1">
      <a:defRPr sz="1197" kern="1200">
        <a:solidFill>
          <a:schemeClr val="tx1"/>
        </a:solidFill>
        <a:latin typeface="+mn-lt"/>
        <a:ea typeface="+mn-ea"/>
        <a:cs typeface="+mn-cs"/>
      </a:defRPr>
    </a:lvl3pPr>
    <a:lvl4pPr marL="1368445" algn="l" defTabSz="912297" rtl="0" eaLnBrk="1" latinLnBrk="0" hangingPunct="1">
      <a:defRPr sz="1197" kern="1200">
        <a:solidFill>
          <a:schemeClr val="tx1"/>
        </a:solidFill>
        <a:latin typeface="+mn-lt"/>
        <a:ea typeface="+mn-ea"/>
        <a:cs typeface="+mn-cs"/>
      </a:defRPr>
    </a:lvl4pPr>
    <a:lvl5pPr marL="1824593" algn="l" defTabSz="912297" rtl="0" eaLnBrk="1" latinLnBrk="0" hangingPunct="1">
      <a:defRPr sz="1197" kern="1200">
        <a:solidFill>
          <a:schemeClr val="tx1"/>
        </a:solidFill>
        <a:latin typeface="+mn-lt"/>
        <a:ea typeface="+mn-ea"/>
        <a:cs typeface="+mn-cs"/>
      </a:defRPr>
    </a:lvl5pPr>
    <a:lvl6pPr marL="2280741" algn="l" defTabSz="912297" rtl="0" eaLnBrk="1" latinLnBrk="0" hangingPunct="1">
      <a:defRPr sz="1197" kern="1200">
        <a:solidFill>
          <a:schemeClr val="tx1"/>
        </a:solidFill>
        <a:latin typeface="+mn-lt"/>
        <a:ea typeface="+mn-ea"/>
        <a:cs typeface="+mn-cs"/>
      </a:defRPr>
    </a:lvl6pPr>
    <a:lvl7pPr marL="2736888" algn="l" defTabSz="912297" rtl="0" eaLnBrk="1" latinLnBrk="0" hangingPunct="1">
      <a:defRPr sz="1197" kern="1200">
        <a:solidFill>
          <a:schemeClr val="tx1"/>
        </a:solidFill>
        <a:latin typeface="+mn-lt"/>
        <a:ea typeface="+mn-ea"/>
        <a:cs typeface="+mn-cs"/>
      </a:defRPr>
    </a:lvl7pPr>
    <a:lvl8pPr marL="3193037" algn="l" defTabSz="912297" rtl="0" eaLnBrk="1" latinLnBrk="0" hangingPunct="1">
      <a:defRPr sz="1197" kern="1200">
        <a:solidFill>
          <a:schemeClr val="tx1"/>
        </a:solidFill>
        <a:latin typeface="+mn-lt"/>
        <a:ea typeface="+mn-ea"/>
        <a:cs typeface="+mn-cs"/>
      </a:defRPr>
    </a:lvl8pPr>
    <a:lvl9pPr marL="3649186" algn="l" defTabSz="912297" rtl="0" eaLnBrk="1" latinLnBrk="0" hangingPunct="1">
      <a:defRPr sz="1197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2813" y="2125663"/>
            <a:ext cx="10342562" cy="1465262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5625" y="3876675"/>
            <a:ext cx="8516938" cy="1747838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46518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2813" y="2125663"/>
            <a:ext cx="10342562" cy="1465262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5625" y="3876675"/>
            <a:ext cx="8516938" cy="1747838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8013" y="6340475"/>
            <a:ext cx="2840037" cy="363538"/>
          </a:xfrm>
          <a:prstGeom prst="rect">
            <a:avLst/>
          </a:prstGeom>
        </p:spPr>
        <p:txBody>
          <a:bodyPr/>
          <a:lstStyle/>
          <a:p>
            <a:fld id="{F490DAE0-3C08-E14A-8620-93A791EE820D}" type="datetimeFigureOut">
              <a:rPr lang="en-US" smtClean="0"/>
              <a:t>2/1/2019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57663" y="6340475"/>
            <a:ext cx="3852862" cy="363538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20138" y="6340475"/>
            <a:ext cx="2840037" cy="363538"/>
          </a:xfrm>
          <a:prstGeom prst="rect">
            <a:avLst/>
          </a:prstGeom>
        </p:spPr>
        <p:txBody>
          <a:bodyPr/>
          <a:lstStyle/>
          <a:p>
            <a:fld id="{5069B15D-D3E9-A74E-971F-42E7AA30F965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53682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8013" y="6340475"/>
            <a:ext cx="2840037" cy="363538"/>
          </a:xfrm>
          <a:prstGeom prst="rect">
            <a:avLst/>
          </a:prstGeom>
        </p:spPr>
        <p:txBody>
          <a:bodyPr/>
          <a:lstStyle/>
          <a:p>
            <a:fld id="{F490DAE0-3C08-E14A-8620-93A791EE820D}" type="datetimeFigureOut">
              <a:rPr lang="en-US" smtClean="0"/>
              <a:t>2/1/2019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57663" y="6340475"/>
            <a:ext cx="3852862" cy="363538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20138" y="6340475"/>
            <a:ext cx="2840037" cy="363538"/>
          </a:xfrm>
          <a:prstGeom prst="rect">
            <a:avLst/>
          </a:prstGeom>
        </p:spPr>
        <p:txBody>
          <a:bodyPr/>
          <a:lstStyle/>
          <a:p>
            <a:fld id="{5069B15D-D3E9-A74E-971F-42E7AA30F965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19227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0438" y="4395788"/>
            <a:ext cx="10344150" cy="13589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0438" y="2898775"/>
            <a:ext cx="10344150" cy="1497013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8013" y="6340475"/>
            <a:ext cx="2840037" cy="363538"/>
          </a:xfrm>
          <a:prstGeom prst="rect">
            <a:avLst/>
          </a:prstGeom>
        </p:spPr>
        <p:txBody>
          <a:bodyPr/>
          <a:lstStyle/>
          <a:p>
            <a:fld id="{F490DAE0-3C08-E14A-8620-93A791EE820D}" type="datetimeFigureOut">
              <a:rPr lang="en-US" smtClean="0"/>
              <a:t>2/1/2019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57663" y="6340475"/>
            <a:ext cx="3852862" cy="363538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20138" y="6340475"/>
            <a:ext cx="2840037" cy="363538"/>
          </a:xfrm>
          <a:prstGeom prst="rect">
            <a:avLst/>
          </a:prstGeom>
        </p:spPr>
        <p:txBody>
          <a:bodyPr/>
          <a:lstStyle/>
          <a:p>
            <a:fld id="{5069B15D-D3E9-A74E-971F-42E7AA30F965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00835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8013" y="1595438"/>
            <a:ext cx="5399087" cy="45148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59500" y="1595438"/>
            <a:ext cx="5400675" cy="45148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08013" y="6340475"/>
            <a:ext cx="2840037" cy="363538"/>
          </a:xfrm>
          <a:prstGeom prst="rect">
            <a:avLst/>
          </a:prstGeom>
        </p:spPr>
        <p:txBody>
          <a:bodyPr/>
          <a:lstStyle/>
          <a:p>
            <a:fld id="{F490DAE0-3C08-E14A-8620-93A791EE820D}" type="datetimeFigureOut">
              <a:rPr lang="en-US" smtClean="0"/>
              <a:t>2/1/2019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57663" y="6340475"/>
            <a:ext cx="3852862" cy="363538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720138" y="6340475"/>
            <a:ext cx="2840037" cy="363538"/>
          </a:xfrm>
          <a:prstGeom prst="rect">
            <a:avLst/>
          </a:prstGeom>
        </p:spPr>
        <p:txBody>
          <a:bodyPr/>
          <a:lstStyle/>
          <a:p>
            <a:fld id="{5069B15D-D3E9-A74E-971F-42E7AA30F965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1915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8013" y="1531938"/>
            <a:ext cx="5376862" cy="6381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8013" y="2170113"/>
            <a:ext cx="5376862" cy="39401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1725" y="1531938"/>
            <a:ext cx="5378450" cy="6381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1725" y="2170113"/>
            <a:ext cx="5378450" cy="39401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08013" y="6340475"/>
            <a:ext cx="2840037" cy="363538"/>
          </a:xfrm>
          <a:prstGeom prst="rect">
            <a:avLst/>
          </a:prstGeom>
        </p:spPr>
        <p:txBody>
          <a:bodyPr/>
          <a:lstStyle/>
          <a:p>
            <a:fld id="{F490DAE0-3C08-E14A-8620-93A791EE820D}" type="datetimeFigureOut">
              <a:rPr lang="en-US" smtClean="0"/>
              <a:t>2/1/2019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157663" y="6340475"/>
            <a:ext cx="3852862" cy="363538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720138" y="6340475"/>
            <a:ext cx="2840037" cy="363538"/>
          </a:xfrm>
          <a:prstGeom prst="rect">
            <a:avLst/>
          </a:prstGeom>
        </p:spPr>
        <p:txBody>
          <a:bodyPr/>
          <a:lstStyle/>
          <a:p>
            <a:fld id="{5069B15D-D3E9-A74E-971F-42E7AA30F965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65532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08013" y="6340475"/>
            <a:ext cx="2840037" cy="363538"/>
          </a:xfrm>
          <a:prstGeom prst="rect">
            <a:avLst/>
          </a:prstGeom>
        </p:spPr>
        <p:txBody>
          <a:bodyPr/>
          <a:lstStyle/>
          <a:p>
            <a:fld id="{F490DAE0-3C08-E14A-8620-93A791EE820D}" type="datetimeFigureOut">
              <a:rPr lang="en-US" smtClean="0"/>
              <a:t>2/1/2019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157663" y="6340475"/>
            <a:ext cx="3852862" cy="363538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720138" y="6340475"/>
            <a:ext cx="2840037" cy="363538"/>
          </a:xfrm>
          <a:prstGeom prst="rect">
            <a:avLst/>
          </a:prstGeom>
        </p:spPr>
        <p:txBody>
          <a:bodyPr/>
          <a:lstStyle/>
          <a:p>
            <a:fld id="{5069B15D-D3E9-A74E-971F-42E7AA30F965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76782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08013" y="6340475"/>
            <a:ext cx="2840037" cy="363538"/>
          </a:xfrm>
          <a:prstGeom prst="rect">
            <a:avLst/>
          </a:prstGeom>
        </p:spPr>
        <p:txBody>
          <a:bodyPr/>
          <a:lstStyle/>
          <a:p>
            <a:fld id="{F490DAE0-3C08-E14A-8620-93A791EE820D}" type="datetimeFigureOut">
              <a:rPr lang="en-US" smtClean="0"/>
              <a:t>2/1/2019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157663" y="6340475"/>
            <a:ext cx="3852862" cy="363538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720138" y="6340475"/>
            <a:ext cx="2840037" cy="363538"/>
          </a:xfrm>
          <a:prstGeom prst="rect">
            <a:avLst/>
          </a:prstGeom>
        </p:spPr>
        <p:txBody>
          <a:bodyPr/>
          <a:lstStyle/>
          <a:p>
            <a:fld id="{5069B15D-D3E9-A74E-971F-42E7AA30F965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841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8013" y="273050"/>
            <a:ext cx="4003675" cy="11588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57738" y="273050"/>
            <a:ext cx="6802437" cy="5837238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8013" y="1431925"/>
            <a:ext cx="4003675" cy="46783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08013" y="6340475"/>
            <a:ext cx="2840037" cy="363538"/>
          </a:xfrm>
          <a:prstGeom prst="rect">
            <a:avLst/>
          </a:prstGeom>
        </p:spPr>
        <p:txBody>
          <a:bodyPr/>
          <a:lstStyle/>
          <a:p>
            <a:fld id="{F490DAE0-3C08-E14A-8620-93A791EE820D}" type="datetimeFigureOut">
              <a:rPr lang="en-US" smtClean="0"/>
              <a:t>2/1/2019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57663" y="6340475"/>
            <a:ext cx="3852862" cy="363538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720138" y="6340475"/>
            <a:ext cx="2840037" cy="363538"/>
          </a:xfrm>
          <a:prstGeom prst="rect">
            <a:avLst/>
          </a:prstGeom>
        </p:spPr>
        <p:txBody>
          <a:bodyPr/>
          <a:lstStyle/>
          <a:p>
            <a:fld id="{5069B15D-D3E9-A74E-971F-42E7AA30F965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23317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4425" y="4787900"/>
            <a:ext cx="7300913" cy="5651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4425" y="611188"/>
            <a:ext cx="7300913" cy="410368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4425" y="5353050"/>
            <a:ext cx="7300913" cy="8032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08013" y="6340475"/>
            <a:ext cx="2840037" cy="363538"/>
          </a:xfrm>
          <a:prstGeom prst="rect">
            <a:avLst/>
          </a:prstGeom>
        </p:spPr>
        <p:txBody>
          <a:bodyPr/>
          <a:lstStyle/>
          <a:p>
            <a:fld id="{F490DAE0-3C08-E14A-8620-93A791EE820D}" type="datetimeFigureOut">
              <a:rPr lang="en-US" smtClean="0"/>
              <a:t>2/1/2019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57663" y="6340475"/>
            <a:ext cx="3852862" cy="363538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720138" y="6340475"/>
            <a:ext cx="2840037" cy="363538"/>
          </a:xfrm>
          <a:prstGeom prst="rect">
            <a:avLst/>
          </a:prstGeom>
        </p:spPr>
        <p:txBody>
          <a:bodyPr/>
          <a:lstStyle/>
          <a:p>
            <a:fld id="{5069B15D-D3E9-A74E-971F-42E7AA30F965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066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8013" y="6340475"/>
            <a:ext cx="2840037" cy="363538"/>
          </a:xfrm>
          <a:prstGeom prst="rect">
            <a:avLst/>
          </a:prstGeom>
        </p:spPr>
        <p:txBody>
          <a:bodyPr/>
          <a:lstStyle/>
          <a:p>
            <a:fld id="{F490DAE0-3C08-E14A-8620-93A791EE820D}" type="datetimeFigureOut">
              <a:rPr lang="en-US" smtClean="0"/>
              <a:t>2/1/2019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57663" y="6340475"/>
            <a:ext cx="3852862" cy="363538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20138" y="6340475"/>
            <a:ext cx="2840037" cy="363538"/>
          </a:xfrm>
          <a:prstGeom prst="rect">
            <a:avLst/>
          </a:prstGeom>
        </p:spPr>
        <p:txBody>
          <a:bodyPr/>
          <a:lstStyle/>
          <a:p>
            <a:fld id="{5069B15D-D3E9-A74E-971F-42E7AA30F965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596726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23325" y="274638"/>
            <a:ext cx="2736850" cy="5835650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8013" y="274638"/>
            <a:ext cx="8062912" cy="5835650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8013" y="6340475"/>
            <a:ext cx="2840037" cy="363538"/>
          </a:xfrm>
          <a:prstGeom prst="rect">
            <a:avLst/>
          </a:prstGeom>
        </p:spPr>
        <p:txBody>
          <a:bodyPr/>
          <a:lstStyle/>
          <a:p>
            <a:fld id="{F490DAE0-3C08-E14A-8620-93A791EE820D}" type="datetimeFigureOut">
              <a:rPr lang="en-US" smtClean="0"/>
              <a:t>2/1/2019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57663" y="6340475"/>
            <a:ext cx="3852862" cy="363538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20138" y="6340475"/>
            <a:ext cx="2840037" cy="363538"/>
          </a:xfrm>
          <a:prstGeom prst="rect">
            <a:avLst/>
          </a:prstGeom>
        </p:spPr>
        <p:txBody>
          <a:bodyPr/>
          <a:lstStyle/>
          <a:p>
            <a:fld id="{5069B15D-D3E9-A74E-971F-42E7AA30F965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51972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13" Type="http://schemas.openxmlformats.org/officeDocument/2006/relationships/image" Target="../media/image4.png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3.xml"/><Relationship Id="rId16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2.xml"/><Relationship Id="rId5" Type="http://schemas.openxmlformats.org/officeDocument/2006/relationships/slideLayout" Target="../slideLayouts/slideLayout6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1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Relationship Id="rId14" Type="http://schemas.openxmlformats.org/officeDocument/2006/relationships/image" Target="../media/image5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over-bg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67616" cy="6839712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8013" y="2913277"/>
            <a:ext cx="5834718" cy="148677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8013" y="4373137"/>
            <a:ext cx="10952162" cy="45148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pic>
        <p:nvPicPr>
          <p:cNvPr id="7" name="Picture 6" descr="bottom bar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630562"/>
            <a:ext cx="12168188" cy="21924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166" y="433007"/>
            <a:ext cx="4252976" cy="1962912"/>
          </a:xfrm>
          <a:prstGeom prst="rect">
            <a:avLst/>
          </a:prstGeom>
        </p:spPr>
      </p:pic>
      <p:sp>
        <p:nvSpPr>
          <p:cNvPr id="4" name="MSIPCMContentMarking" descr="{&quot;HashCode&quot;:1644228579,&quot;Placement&quot;:&quot;Footer&quot;}">
            <a:extLst>
              <a:ext uri="{FF2B5EF4-FFF2-40B4-BE49-F238E27FC236}">
                <a16:creationId xmlns:a16="http://schemas.microsoft.com/office/drawing/2014/main" id="{F0DDECB9-E878-4085-A13D-617895027B6F}"/>
              </a:ext>
            </a:extLst>
          </p:cNvPr>
          <p:cNvSpPr txBox="1"/>
          <p:nvPr userDrawn="1"/>
        </p:nvSpPr>
        <p:spPr>
          <a:xfrm>
            <a:off x="0" y="6732007"/>
            <a:ext cx="202774" cy="108530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1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lang="fr-FR" sz="100">
                <a:solidFill>
                  <a:srgbClr val="FFFFFF"/>
                </a:solidFill>
                <a:latin typeface="Calibri" panose="020F0502020204030204" pitchFamily="34" charset="0"/>
              </a:rPr>
              <a:t>C1 - Public Natixis</a:t>
            </a:r>
          </a:p>
        </p:txBody>
      </p:sp>
    </p:spTree>
    <p:extLst>
      <p:ext uri="{BB962C8B-B14F-4D97-AF65-F5344CB8AC3E}">
        <p14:creationId xmlns:p14="http://schemas.microsoft.com/office/powerpoint/2010/main" val="30602061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4" y="0"/>
            <a:ext cx="12156668" cy="6839712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8013" y="274638"/>
            <a:ext cx="10952162" cy="11398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537187" y="6225314"/>
            <a:ext cx="1168633" cy="28726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 b="0" i="0">
                <a:solidFill>
                  <a:srgbClr val="FFFFFF"/>
                </a:solidFill>
                <a:latin typeface="Open Sans Light"/>
                <a:ea typeface="DIN Next Rounded LT Pro Light" charset="0"/>
                <a:cs typeface="Open Sans Light"/>
              </a:defRPr>
            </a:lvl1pPr>
          </a:lstStyle>
          <a:p>
            <a:r>
              <a:rPr lang="en-GB"/>
              <a:t>EWPN</a:t>
            </a:r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445698" y="6225314"/>
            <a:ext cx="484677" cy="28726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 b="0" i="0">
                <a:solidFill>
                  <a:srgbClr val="FFFFFF"/>
                </a:solidFill>
                <a:latin typeface="DIN Next Rounded LT Pro Light" charset="0"/>
                <a:ea typeface="DIN Next Rounded LT Pro Light" charset="0"/>
                <a:cs typeface="DIN Next Rounded LT Pro Light" charset="0"/>
              </a:defRPr>
            </a:lvl1pPr>
          </a:lstStyle>
          <a:p>
            <a:fld id="{D59781E5-810A-7242-BE1C-D9BF2B27929C}" type="slidenum">
              <a:rPr lang="en-US" smtClean="0"/>
              <a:pPr/>
              <a:t>‹N°›</a:t>
            </a:fld>
            <a:endParaRPr lang="en-US" dirty="0"/>
          </a:p>
        </p:txBody>
      </p:sp>
      <p:pic>
        <p:nvPicPr>
          <p:cNvPr id="10" name="Picture 9" descr="Logo.eps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5982" y="6055125"/>
            <a:ext cx="328438" cy="528520"/>
          </a:xfrm>
          <a:prstGeom prst="rect">
            <a:avLst/>
          </a:prstGeom>
        </p:spPr>
      </p:pic>
      <p:pic>
        <p:nvPicPr>
          <p:cNvPr id="11" name="Picture 10" descr="bottom bar.png"/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630562"/>
            <a:ext cx="12168188" cy="219247"/>
          </a:xfrm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8013" y="1595438"/>
            <a:ext cx="10952162" cy="45148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20617" y="274638"/>
            <a:ext cx="1887252" cy="871201"/>
          </a:xfrm>
          <a:prstGeom prst="rect">
            <a:avLst/>
          </a:prstGeom>
        </p:spPr>
      </p:pic>
      <p:sp>
        <p:nvSpPr>
          <p:cNvPr id="4" name="MSIPCMContentMarking" descr="{&quot;HashCode&quot;:1644228579,&quot;Placement&quot;:&quot;Footer&quot;}">
            <a:extLst>
              <a:ext uri="{FF2B5EF4-FFF2-40B4-BE49-F238E27FC236}">
                <a16:creationId xmlns:a16="http://schemas.microsoft.com/office/drawing/2014/main" id="{FCC0AC68-EF87-4E7E-912B-FC9C5855E7F7}"/>
              </a:ext>
            </a:extLst>
          </p:cNvPr>
          <p:cNvSpPr txBox="1"/>
          <p:nvPr userDrawn="1"/>
        </p:nvSpPr>
        <p:spPr>
          <a:xfrm>
            <a:off x="0" y="6732007"/>
            <a:ext cx="202774" cy="108530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1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lang="fr-FR" sz="100">
                <a:solidFill>
                  <a:srgbClr val="FFFFFF"/>
                </a:solidFill>
                <a:latin typeface="Calibri" panose="020F0502020204030204" pitchFamily="34" charset="0"/>
              </a:rPr>
              <a:t>C1 - Public Natixis</a:t>
            </a:r>
          </a:p>
        </p:txBody>
      </p:sp>
    </p:spTree>
    <p:extLst>
      <p:ext uri="{BB962C8B-B14F-4D97-AF65-F5344CB8AC3E}">
        <p14:creationId xmlns:p14="http://schemas.microsoft.com/office/powerpoint/2010/main" val="37676268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04" r:id="rId3"/>
    <p:sldLayoutId id="2147483705" r:id="rId4"/>
    <p:sldLayoutId id="2147483706" r:id="rId5"/>
    <p:sldLayoutId id="2147483707" r:id="rId6"/>
    <p:sldLayoutId id="2147483708" r:id="rId7"/>
    <p:sldLayoutId id="2147483709" r:id="rId8"/>
    <p:sldLayoutId id="2147483710" r:id="rId9"/>
    <p:sldLayoutId id="2147483711" r:id="rId10"/>
    <p:sldLayoutId id="2147483712" r:id="rId11"/>
  </p:sldLayoutIdLst>
  <p:txStyles>
    <p:titleStyle>
      <a:lvl1pPr algn="l" defTabSz="4572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hyperlink" Target="http://www.ewpn.eu/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ctrTitle"/>
          </p:nvPr>
        </p:nvSpPr>
        <p:spPr>
          <a:xfrm>
            <a:off x="639050" y="3329303"/>
            <a:ext cx="5888182" cy="1294948"/>
          </a:xfrm>
        </p:spPr>
        <p:txBody>
          <a:bodyPr>
            <a:normAutofit fontScale="90000"/>
          </a:bodyPr>
          <a:lstStyle/>
          <a:p>
            <a:r>
              <a:rPr lang="en-US" sz="2800" dirty="0"/>
              <a:t>Local Meetup France</a:t>
            </a:r>
            <a:br>
              <a:rPr lang="en-US" sz="2800" dirty="0"/>
            </a:br>
            <a:r>
              <a:rPr lang="fr-FR" sz="2700" dirty="0"/>
              <a:t>Paiement et diversité : quelles évolutions organisationnelles au sein des entités financières ? </a:t>
            </a:r>
            <a:br>
              <a:rPr lang="fr-FR" sz="2800" dirty="0"/>
            </a:br>
            <a:br>
              <a:rPr lang="fr-FR" sz="2800" dirty="0"/>
            </a:br>
            <a:endParaRPr lang="en-US" sz="2800" dirty="0"/>
          </a:p>
        </p:txBody>
      </p:sp>
      <p:sp>
        <p:nvSpPr>
          <p:cNvPr id="9" name="Subtitle 2"/>
          <p:cNvSpPr>
            <a:spLocks noGrp="1"/>
          </p:cNvSpPr>
          <p:nvPr>
            <p:ph type="subTitle" idx="1"/>
          </p:nvPr>
        </p:nvSpPr>
        <p:spPr>
          <a:xfrm>
            <a:off x="639050" y="4471276"/>
            <a:ext cx="4481590" cy="423322"/>
          </a:xfrm>
        </p:spPr>
        <p:txBody>
          <a:bodyPr>
            <a:noAutofit/>
          </a:bodyPr>
          <a:lstStyle/>
          <a:p>
            <a:pPr algn="l"/>
            <a:r>
              <a:rPr lang="en-US" sz="2000" dirty="0"/>
              <a:t>12 </a:t>
            </a:r>
            <a:r>
              <a:rPr lang="en-US" sz="2000" dirty="0" err="1"/>
              <a:t>février</a:t>
            </a:r>
            <a:r>
              <a:rPr lang="en-US" sz="2000" dirty="0"/>
              <a:t> 2019 à 9h, </a:t>
            </a:r>
            <a:r>
              <a:rPr lang="en-US" sz="2000" dirty="0" err="1"/>
              <a:t>accueil</a:t>
            </a:r>
            <a:r>
              <a:rPr lang="en-US" sz="2000" dirty="0"/>
              <a:t> à 8h30</a:t>
            </a:r>
          </a:p>
          <a:p>
            <a:pPr algn="l"/>
            <a:r>
              <a:rPr lang="fr-FR" sz="2000" dirty="0"/>
              <a:t>Hôtel Bedford, 17 rue de l’Arcade, 75008 Paris </a:t>
            </a:r>
            <a:endParaRPr lang="en-US" sz="2000" dirty="0"/>
          </a:p>
        </p:txBody>
      </p:sp>
      <p:sp>
        <p:nvSpPr>
          <p:cNvPr id="10" name="Tekstvak 9"/>
          <p:cNvSpPr txBox="1"/>
          <p:nvPr/>
        </p:nvSpPr>
        <p:spPr>
          <a:xfrm>
            <a:off x="221673" y="5985171"/>
            <a:ext cx="5943600" cy="645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>
                <a:hlinkClick r:id="rId2"/>
              </a:rPr>
              <a:t>www.ewpn.eu</a:t>
            </a:r>
            <a:r>
              <a:rPr lang="nl-NL" dirty="0"/>
              <a:t> ewpn.france@gmail.com</a:t>
            </a:r>
          </a:p>
          <a:p>
            <a:r>
              <a:rPr lang="nl-NL" dirty="0"/>
              <a:t>#</a:t>
            </a:r>
            <a:r>
              <a:rPr lang="nl-NL" dirty="0" err="1"/>
              <a:t>EWPNEurope</a:t>
            </a:r>
            <a:r>
              <a:rPr lang="nl-NL" dirty="0"/>
              <a:t> #</a:t>
            </a:r>
            <a:r>
              <a:rPr lang="nl-NL" dirty="0" err="1"/>
              <a:t>EWPNLocalMeetupFrance</a:t>
            </a:r>
            <a:endParaRPr lang="nl-NL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41BCB56-8A52-4AA4-8AC1-38CF65BEF9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89121" y="5670450"/>
            <a:ext cx="1804927" cy="946131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E232E7B2-F679-4826-8050-C243D94A9430}"/>
              </a:ext>
            </a:extLst>
          </p:cNvPr>
          <p:cNvSpPr txBox="1"/>
          <p:nvPr/>
        </p:nvSpPr>
        <p:spPr>
          <a:xfrm>
            <a:off x="8203477" y="6143516"/>
            <a:ext cx="2740669" cy="3686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chemeClr val="bg1">
                    <a:lumMod val="85000"/>
                  </a:schemeClr>
                </a:solidFill>
              </a:rPr>
              <a:t>Avec le soutien de</a:t>
            </a:r>
          </a:p>
        </p:txBody>
      </p:sp>
    </p:spTree>
    <p:extLst>
      <p:ext uri="{BB962C8B-B14F-4D97-AF65-F5344CB8AC3E}">
        <p14:creationId xmlns:p14="http://schemas.microsoft.com/office/powerpoint/2010/main" val="32505292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240DE1-2DB6-4050-8FBA-B3A712C8EA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8013" y="274638"/>
            <a:ext cx="9184916" cy="1139825"/>
          </a:xfrm>
        </p:spPr>
        <p:txBody>
          <a:bodyPr>
            <a:noAutofit/>
          </a:bodyPr>
          <a:lstStyle/>
          <a:p>
            <a:r>
              <a:rPr lang="fr-FR" sz="2800" dirty="0"/>
              <a:t>Paiement et diversité : quelles évolutions organisationnelles au sein des entités financières ?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261858D-9677-4A7B-A11C-BD4890B3D1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8013" y="1595437"/>
            <a:ext cx="10952162" cy="4916769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spcAft>
                <a:spcPts val="900"/>
              </a:spcAft>
              <a:buNone/>
            </a:pPr>
            <a:r>
              <a:rPr lang="fr-FR" sz="1600" dirty="0">
                <a:latin typeface="Century Gothic" panose="020B0502020202020204" pitchFamily="34" charset="0"/>
              </a:rPr>
              <a:t>Introduction</a:t>
            </a:r>
          </a:p>
          <a:p>
            <a:pPr marL="0" indent="0">
              <a:spcBef>
                <a:spcPts val="0"/>
              </a:spcBef>
              <a:spcAft>
                <a:spcPts val="900"/>
              </a:spcAft>
              <a:buNone/>
            </a:pPr>
            <a:endParaRPr lang="fr-FR" sz="1600" dirty="0">
              <a:latin typeface="Century Gothic" panose="020B050202020202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900"/>
              </a:spcAft>
              <a:buNone/>
            </a:pPr>
            <a:r>
              <a:rPr lang="fr-FR" sz="1600" dirty="0">
                <a:latin typeface="Century Gothic" panose="020B0502020202020204" pitchFamily="34" charset="0"/>
              </a:rPr>
              <a:t>Représentant de </a:t>
            </a:r>
            <a:r>
              <a:rPr lang="fr-FR" sz="1600" dirty="0" err="1">
                <a:latin typeface="Century Gothic" panose="020B0502020202020204" pitchFamily="34" charset="0"/>
              </a:rPr>
              <a:t>Partelya</a:t>
            </a:r>
            <a:r>
              <a:rPr lang="fr-FR" sz="1600" dirty="0">
                <a:latin typeface="Century Gothic" panose="020B0502020202020204" pitchFamily="34" charset="0"/>
              </a:rPr>
              <a:t> Consulting</a:t>
            </a:r>
            <a:endParaRPr lang="fr-FR" sz="1600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ED52A880-98CF-4853-BBB4-ACE08C4C9A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89121" y="5670450"/>
            <a:ext cx="1804927" cy="946131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9F15A546-DDF4-41DE-A9CF-430E548B8B75}"/>
              </a:ext>
            </a:extLst>
          </p:cNvPr>
          <p:cNvSpPr txBox="1"/>
          <p:nvPr/>
        </p:nvSpPr>
        <p:spPr>
          <a:xfrm>
            <a:off x="8586937" y="6143516"/>
            <a:ext cx="274066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i="1" dirty="0">
                <a:solidFill>
                  <a:schemeClr val="bg1">
                    <a:lumMod val="85000"/>
                  </a:schemeClr>
                </a:solidFill>
              </a:rPr>
              <a:t>Avec le soutien de</a:t>
            </a:r>
          </a:p>
        </p:txBody>
      </p:sp>
    </p:spTree>
    <p:extLst>
      <p:ext uri="{BB962C8B-B14F-4D97-AF65-F5344CB8AC3E}">
        <p14:creationId xmlns:p14="http://schemas.microsoft.com/office/powerpoint/2010/main" val="36356058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240DE1-2DB6-4050-8FBA-B3A712C8EA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8013" y="274638"/>
            <a:ext cx="9184916" cy="1139825"/>
          </a:xfrm>
        </p:spPr>
        <p:txBody>
          <a:bodyPr>
            <a:noAutofit/>
          </a:bodyPr>
          <a:lstStyle/>
          <a:p>
            <a:r>
              <a:rPr lang="fr-FR" sz="2800" dirty="0"/>
              <a:t>Paiement et diversité : quelles évolutions organisationnelles au sein des entités financières ?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261858D-9677-4A7B-A11C-BD4890B3D1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8013" y="1595437"/>
            <a:ext cx="10952162" cy="4916769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spcAft>
                <a:spcPts val="900"/>
              </a:spcAft>
              <a:buNone/>
            </a:pPr>
            <a:r>
              <a:rPr lang="fr-FR" sz="1600" dirty="0">
                <a:latin typeface="Century Gothic" panose="020B0502020202020204" pitchFamily="34" charset="0"/>
              </a:rPr>
              <a:t>9h : De l’organisation verticale à l’horizontalité, Estelle Brack, Chief Economist, Natixis Payments &amp; Country </a:t>
            </a:r>
            <a:r>
              <a:rPr lang="fr-FR" sz="1600" dirty="0" err="1">
                <a:latin typeface="Century Gothic" panose="020B0502020202020204" pitchFamily="34" charset="0"/>
              </a:rPr>
              <a:t>Ambassador</a:t>
            </a:r>
            <a:r>
              <a:rPr lang="fr-FR" sz="1600" dirty="0">
                <a:latin typeface="Century Gothic" panose="020B0502020202020204" pitchFamily="34" charset="0"/>
              </a:rPr>
              <a:t> for France, EWPN </a:t>
            </a:r>
          </a:p>
          <a:p>
            <a:pPr marL="0" indent="0">
              <a:spcBef>
                <a:spcPts val="0"/>
              </a:spcBef>
              <a:spcAft>
                <a:spcPts val="900"/>
              </a:spcAft>
              <a:buNone/>
            </a:pPr>
            <a:r>
              <a:rPr lang="fr-FR" sz="1600" dirty="0">
                <a:latin typeface="Century Gothic" panose="020B0502020202020204" pitchFamily="34" charset="0"/>
              </a:rPr>
              <a:t>9h20 : Quels sont les enjeux de la diversité pour les acteurs des paiements ? Andréa </a:t>
            </a:r>
            <a:r>
              <a:rPr lang="fr-FR" sz="1600" dirty="0" err="1">
                <a:latin typeface="Century Gothic" panose="020B0502020202020204" pitchFamily="34" charset="0"/>
              </a:rPr>
              <a:t>Toucinho</a:t>
            </a:r>
            <a:r>
              <a:rPr lang="fr-FR" sz="1600" dirty="0">
                <a:latin typeface="Century Gothic" panose="020B0502020202020204" pitchFamily="34" charset="0"/>
              </a:rPr>
              <a:t>, Directrice Etudes, Prospective et Formations, </a:t>
            </a:r>
            <a:r>
              <a:rPr lang="fr-FR" sz="1600" dirty="0" err="1">
                <a:latin typeface="Century Gothic" panose="020B0502020202020204" pitchFamily="34" charset="0"/>
              </a:rPr>
              <a:t>Partelya</a:t>
            </a:r>
            <a:r>
              <a:rPr lang="fr-FR" sz="1600" dirty="0">
                <a:latin typeface="Century Gothic" panose="020B0502020202020204" pitchFamily="34" charset="0"/>
              </a:rPr>
              <a:t> Consulting &amp; Country </a:t>
            </a:r>
            <a:r>
              <a:rPr lang="fr-FR" sz="1600" dirty="0" err="1">
                <a:latin typeface="Century Gothic" panose="020B0502020202020204" pitchFamily="34" charset="0"/>
              </a:rPr>
              <a:t>Ambassador</a:t>
            </a:r>
            <a:r>
              <a:rPr lang="fr-FR" sz="1600" dirty="0">
                <a:latin typeface="Century Gothic" panose="020B0502020202020204" pitchFamily="34" charset="0"/>
              </a:rPr>
              <a:t> for France, EWPN</a:t>
            </a:r>
          </a:p>
          <a:p>
            <a:pPr marL="0" indent="0">
              <a:spcBef>
                <a:spcPts val="0"/>
              </a:spcBef>
              <a:spcAft>
                <a:spcPts val="900"/>
              </a:spcAft>
              <a:buNone/>
            </a:pPr>
            <a:r>
              <a:rPr lang="fr-FR" sz="1600" dirty="0">
                <a:latin typeface="Century Gothic" panose="020B0502020202020204" pitchFamily="34" charset="0"/>
              </a:rPr>
              <a:t>9h40 : Transformations du marché des paiements &amp; compliance : quelles conséquences pour les fonctions juridiques ? Analyse d’Aurélie </a:t>
            </a:r>
            <a:r>
              <a:rPr lang="fr-FR" sz="1600" dirty="0" err="1">
                <a:latin typeface="Century Gothic" panose="020B0502020202020204" pitchFamily="34" charset="0"/>
              </a:rPr>
              <a:t>Banck</a:t>
            </a:r>
            <a:r>
              <a:rPr lang="fr-FR" sz="1600" dirty="0">
                <a:latin typeface="Century Gothic" panose="020B0502020202020204" pitchFamily="34" charset="0"/>
              </a:rPr>
              <a:t>, Directeur de Département, </a:t>
            </a:r>
            <a:r>
              <a:rPr lang="fr-FR" sz="1600" dirty="0" err="1">
                <a:latin typeface="Century Gothic" panose="020B0502020202020204" pitchFamily="34" charset="0"/>
              </a:rPr>
              <a:t>Lexing</a:t>
            </a:r>
            <a:r>
              <a:rPr lang="fr-FR" sz="1600" dirty="0">
                <a:latin typeface="Century Gothic" panose="020B0502020202020204" pitchFamily="34" charset="0"/>
              </a:rPr>
              <a:t> Alain Bensoussan Avocats </a:t>
            </a:r>
          </a:p>
          <a:p>
            <a:pPr marL="0" indent="0">
              <a:spcBef>
                <a:spcPts val="0"/>
              </a:spcBef>
              <a:spcAft>
                <a:spcPts val="900"/>
              </a:spcAft>
              <a:buNone/>
            </a:pPr>
            <a:r>
              <a:rPr lang="fr-FR" sz="1600" dirty="0">
                <a:latin typeface="Century Gothic" panose="020B0502020202020204" pitchFamily="34" charset="0"/>
              </a:rPr>
              <a:t>10h : Questions/Débat</a:t>
            </a:r>
          </a:p>
          <a:p>
            <a:pPr marL="0" indent="0">
              <a:spcBef>
                <a:spcPts val="0"/>
              </a:spcBef>
              <a:spcAft>
                <a:spcPts val="900"/>
              </a:spcAft>
              <a:buNone/>
            </a:pPr>
            <a:r>
              <a:rPr lang="fr-FR" sz="1600" dirty="0">
                <a:latin typeface="Century Gothic" panose="020B0502020202020204" pitchFamily="34" charset="0"/>
              </a:rPr>
              <a:t>10h20 : Pause café</a:t>
            </a:r>
          </a:p>
          <a:p>
            <a:pPr marL="0" indent="0">
              <a:spcBef>
                <a:spcPts val="0"/>
              </a:spcBef>
              <a:spcAft>
                <a:spcPts val="900"/>
              </a:spcAft>
              <a:buNone/>
            </a:pPr>
            <a:r>
              <a:rPr lang="fr-FR" sz="1600" dirty="0">
                <a:latin typeface="Century Gothic" panose="020B0502020202020204" pitchFamily="34" charset="0"/>
              </a:rPr>
              <a:t>10h40 : Diversité : quel état des lieux côté fintech et nouveaux acteurs ? Alain Clot, Président, France Fintech</a:t>
            </a:r>
          </a:p>
          <a:p>
            <a:pPr marL="0" indent="0">
              <a:spcBef>
                <a:spcPts val="0"/>
              </a:spcBef>
              <a:spcAft>
                <a:spcPts val="900"/>
              </a:spcAft>
              <a:buNone/>
            </a:pPr>
            <a:r>
              <a:rPr lang="fr-FR" sz="1600" dirty="0">
                <a:latin typeface="Century Gothic" panose="020B0502020202020204" pitchFamily="34" charset="0"/>
              </a:rPr>
              <a:t>11h : Quelles opportunités de développement pour un acteur de la nouvelle économie ? Témoignage de Karine </a:t>
            </a:r>
            <a:r>
              <a:rPr lang="fr-FR" sz="1600" dirty="0" err="1">
                <a:latin typeface="Century Gothic" panose="020B0502020202020204" pitchFamily="34" charset="0"/>
              </a:rPr>
              <a:t>Coutinho</a:t>
            </a:r>
            <a:r>
              <a:rPr lang="fr-FR" sz="1600" dirty="0">
                <a:latin typeface="Century Gothic" panose="020B0502020202020204" pitchFamily="34" charset="0"/>
              </a:rPr>
              <a:t>, Directrice Marketing et Communication, Lemon </a:t>
            </a:r>
            <a:r>
              <a:rPr lang="fr-FR" sz="1600" dirty="0" err="1">
                <a:latin typeface="Century Gothic" panose="020B0502020202020204" pitchFamily="34" charset="0"/>
              </a:rPr>
              <a:t>Way</a:t>
            </a:r>
            <a:endParaRPr lang="fr-FR" sz="1600" dirty="0">
              <a:latin typeface="Century Gothic" panose="020B050202020202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900"/>
              </a:spcAft>
              <a:buNone/>
            </a:pPr>
            <a:r>
              <a:rPr lang="fr-FR" sz="1600" dirty="0">
                <a:latin typeface="Century Gothic" panose="020B0502020202020204" pitchFamily="34" charset="0"/>
              </a:rPr>
              <a:t>11h20 : Voir l'entreprise comme un organisme vivant, Claire </a:t>
            </a:r>
            <a:r>
              <a:rPr lang="fr-FR" sz="1600" dirty="0" err="1">
                <a:latin typeface="Century Gothic" panose="020B0502020202020204" pitchFamily="34" charset="0"/>
              </a:rPr>
              <a:t>Couroyer</a:t>
            </a:r>
            <a:r>
              <a:rPr lang="fr-FR" sz="1600" dirty="0">
                <a:latin typeface="Century Gothic" panose="020B0502020202020204" pitchFamily="34" charset="0"/>
              </a:rPr>
              <a:t> &amp; Pierre </a:t>
            </a:r>
            <a:r>
              <a:rPr lang="fr-FR" sz="1600" dirty="0" err="1">
                <a:latin typeface="Century Gothic" panose="020B0502020202020204" pitchFamily="34" charset="0"/>
              </a:rPr>
              <a:t>Ferrere</a:t>
            </a:r>
            <a:r>
              <a:rPr lang="fr-FR" sz="1600" dirty="0">
                <a:latin typeface="Century Gothic" panose="020B0502020202020204" pitchFamily="34" charset="0"/>
              </a:rPr>
              <a:t>, Fondateur s – Associés, </a:t>
            </a:r>
            <a:r>
              <a:rPr lang="fr-FR" sz="1600" dirty="0" err="1">
                <a:latin typeface="Century Gothic" panose="020B0502020202020204" pitchFamily="34" charset="0"/>
              </a:rPr>
              <a:t>Philo&amp;Coaching</a:t>
            </a:r>
            <a:endParaRPr lang="fr-FR" sz="1600" dirty="0">
              <a:latin typeface="Century Gothic" panose="020B050202020202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900"/>
              </a:spcAft>
              <a:buNone/>
            </a:pPr>
            <a:r>
              <a:rPr lang="fr-FR" sz="1600" dirty="0">
                <a:latin typeface="Century Gothic" panose="020B0502020202020204" pitchFamily="34" charset="0"/>
              </a:rPr>
              <a:t>11h40 : Questions/Débat</a:t>
            </a:r>
          </a:p>
          <a:p>
            <a:pPr marL="0" indent="0">
              <a:spcBef>
                <a:spcPts val="0"/>
              </a:spcBef>
              <a:spcAft>
                <a:spcPts val="900"/>
              </a:spcAft>
              <a:buNone/>
            </a:pPr>
            <a:r>
              <a:rPr lang="fr-FR" sz="1600" dirty="0">
                <a:latin typeface="Century Gothic" panose="020B0502020202020204" pitchFamily="34" charset="0"/>
              </a:rPr>
              <a:t>12h00 : Conclusion et café de clôture</a:t>
            </a:r>
            <a:endParaRPr lang="fr-FR" sz="1600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ED52A880-98CF-4853-BBB4-ACE08C4C9A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89121" y="5670450"/>
            <a:ext cx="1804927" cy="946131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9F15A546-DDF4-41DE-A9CF-430E548B8B75}"/>
              </a:ext>
            </a:extLst>
          </p:cNvPr>
          <p:cNvSpPr txBox="1"/>
          <p:nvPr/>
        </p:nvSpPr>
        <p:spPr>
          <a:xfrm>
            <a:off x="8586937" y="6143516"/>
            <a:ext cx="274066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i="1" dirty="0">
                <a:solidFill>
                  <a:schemeClr val="bg1">
                    <a:lumMod val="85000"/>
                  </a:schemeClr>
                </a:solidFill>
              </a:rPr>
              <a:t>Avec le soutien de</a:t>
            </a:r>
          </a:p>
        </p:txBody>
      </p:sp>
    </p:spTree>
    <p:extLst>
      <p:ext uri="{BB962C8B-B14F-4D97-AF65-F5344CB8AC3E}">
        <p14:creationId xmlns:p14="http://schemas.microsoft.com/office/powerpoint/2010/main" val="34779927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240DE1-2DB6-4050-8FBA-B3A712C8EA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8013" y="274638"/>
            <a:ext cx="9184916" cy="1139825"/>
          </a:xfrm>
        </p:spPr>
        <p:txBody>
          <a:bodyPr>
            <a:noAutofit/>
          </a:bodyPr>
          <a:lstStyle/>
          <a:p>
            <a:r>
              <a:rPr lang="fr-FR" sz="2800" dirty="0"/>
              <a:t>Prochaine conférence plénière EWPN</a:t>
            </a:r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FF64318B-BF7C-4F77-9C1D-F24BA259EF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pPr marL="0" indent="0">
              <a:buNone/>
            </a:pPr>
            <a:r>
              <a:rPr lang="en-US" sz="1600" dirty="0"/>
              <a:t>https://www.youtube.com/watch?v=rGF2n1ZwtI4 </a:t>
            </a:r>
          </a:p>
          <a:p>
            <a:pPr marL="0" indent="0">
              <a:buNone/>
            </a:pPr>
            <a:r>
              <a:rPr lang="en-US" sz="1600" dirty="0"/>
              <a:t>https://www.youtube.com/watch?v=czR83Sh3Gb0 </a:t>
            </a:r>
            <a:endParaRPr lang="fr-FR" sz="1600" dirty="0"/>
          </a:p>
        </p:txBody>
      </p:sp>
      <p:pic>
        <p:nvPicPr>
          <p:cNvPr id="1026" name="Picture 2" descr="https://ewpn.eu/wp-content/uploads/2018/12/21965-EWPN-2019-800x320.png">
            <a:extLst>
              <a:ext uri="{FF2B5EF4-FFF2-40B4-BE49-F238E27FC236}">
                <a16:creationId xmlns:a16="http://schemas.microsoft.com/office/drawing/2014/main" id="{7E877887-C7F0-4638-A71A-A8341DE7FD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013" y="1414463"/>
            <a:ext cx="10223499" cy="4089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75297719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Custom 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E0017A"/>
      </a:accent1>
      <a:accent2>
        <a:srgbClr val="3090C4"/>
      </a:accent2>
      <a:accent3>
        <a:srgbClr val="44474A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1_Custom Design">
  <a:themeElements>
    <a:clrScheme name="Asi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E52628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B12975E2E60A141A7B2E8A1DDE43D78" ma:contentTypeVersion="1" ma:contentTypeDescription="Create a new document." ma:contentTypeScope="" ma:versionID="b80b941317514c633d204a1bfab15b13">
  <xsd:schema xmlns:xsd="http://www.w3.org/2001/XMLSchema" xmlns:xs="http://www.w3.org/2001/XMLSchema" xmlns:p="http://schemas.microsoft.com/office/2006/metadata/properties" xmlns:ns2="cd9ec4e2-fc0e-404e-8e1a-edade35659e2" targetNamespace="http://schemas.microsoft.com/office/2006/metadata/properties" ma:root="true" ma:fieldsID="b956d2d5d188110938bdb0eb25319e31" ns2:_="">
    <xsd:import namespace="cd9ec4e2-fc0e-404e-8e1a-edade35659e2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2:SharedWithUser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d9ec4e2-fc0e-404e-8e1a-edade35659e2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SharedWithUsers" ma:index="11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DABE5D6B-B44D-4CDB-B976-34DD1B45241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35B517E-236E-474B-89B6-8317C49D3D8C}">
  <ds:schemaRefs>
    <ds:schemaRef ds:uri="http://schemas.microsoft.com/sharepoint/events"/>
  </ds:schemaRefs>
</ds:datastoreItem>
</file>

<file path=customXml/itemProps3.xml><?xml version="1.0" encoding="utf-8"?>
<ds:datastoreItem xmlns:ds="http://schemas.openxmlformats.org/officeDocument/2006/customXml" ds:itemID="{CC86E959-DCBF-432F-9D24-A5E6E3C155C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d9ec4e2-fc0e-404e-8e1a-edade35659e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4.xml><?xml version="1.0" encoding="utf-8"?>
<ds:datastoreItem xmlns:ds="http://schemas.openxmlformats.org/officeDocument/2006/customXml" ds:itemID="{F3C9DE10-B3CF-4916-8AFF-BB1E48441C4B}">
  <ds:schemaRefs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cd9ec4e2-fc0e-404e-8e1a-edade35659e2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20272 BC Master Presentation Rebrand.potx</Template>
  <TotalTime>9189</TotalTime>
  <Words>288</Words>
  <Application>Microsoft Office PowerPoint</Application>
  <PresentationFormat>Personnalisé</PresentationFormat>
  <Paragraphs>33</Paragraphs>
  <Slides>4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4</vt:i4>
      </vt:variant>
    </vt:vector>
  </HeadingPairs>
  <TitlesOfParts>
    <vt:vector size="11" baseType="lpstr">
      <vt:lpstr>Arial</vt:lpstr>
      <vt:lpstr>Calibri</vt:lpstr>
      <vt:lpstr>Century Gothic</vt:lpstr>
      <vt:lpstr>DIN Next Rounded LT Pro Light</vt:lpstr>
      <vt:lpstr>Open Sans Light</vt:lpstr>
      <vt:lpstr>Custom Design</vt:lpstr>
      <vt:lpstr>1_Custom Design</vt:lpstr>
      <vt:lpstr>Local Meetup France Paiement et diversité : quelles évolutions organisationnelles au sein des entités financières ?   </vt:lpstr>
      <vt:lpstr>Paiement et diversité : quelles évolutions organisationnelles au sein des entités financières ? </vt:lpstr>
      <vt:lpstr>Paiement et diversité : quelles évolutions organisationnelles au sein des entités financières ? </vt:lpstr>
      <vt:lpstr>Prochaine conférence plénière EWPN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Brack Estelle</cp:lastModifiedBy>
  <cp:revision>205</cp:revision>
  <cp:lastPrinted>2018-04-17T11:37:45Z</cp:lastPrinted>
  <dcterms:created xsi:type="dcterms:W3CDTF">2017-09-29T12:02:54Z</dcterms:created>
  <dcterms:modified xsi:type="dcterms:W3CDTF">2019-02-01T10:48:24Z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0x0101009B12975E2E60A141A7B2E8A1DDE43D78</vt:lpwstr>
  </property>
  <property fmtid="{D5CDD505-2E9C-101B-9397-08002B2CF9AE}" pid="3" name="MSIP_Label_6e83a6fe-0b6e-4399-9d09-a1c8d8d5000c_Enabled">
    <vt:lpwstr>True</vt:lpwstr>
  </property>
  <property fmtid="{D5CDD505-2E9C-101B-9397-08002B2CF9AE}" pid="4" name="MSIP_Label_6e83a6fe-0b6e-4399-9d09-a1c8d8d5000c_SiteId">
    <vt:lpwstr>d5bb6d35-8a82-4329-b49a-5030bd6497ab</vt:lpwstr>
  </property>
  <property fmtid="{D5CDD505-2E9C-101B-9397-08002B2CF9AE}" pid="5" name="MSIP_Label_6e83a6fe-0b6e-4399-9d09-a1c8d8d5000c_Owner">
    <vt:lpwstr>estelle.brack@natixis.com</vt:lpwstr>
  </property>
  <property fmtid="{D5CDD505-2E9C-101B-9397-08002B2CF9AE}" pid="6" name="MSIP_Label_6e83a6fe-0b6e-4399-9d09-a1c8d8d5000c_SetDate">
    <vt:lpwstr>2019-01-15T09:32:28.6429963Z</vt:lpwstr>
  </property>
  <property fmtid="{D5CDD505-2E9C-101B-9397-08002B2CF9AE}" pid="7" name="MSIP_Label_6e83a6fe-0b6e-4399-9d09-a1c8d8d5000c_Name">
    <vt:lpwstr>C1 - Public Natixis</vt:lpwstr>
  </property>
  <property fmtid="{D5CDD505-2E9C-101B-9397-08002B2CF9AE}" pid="8" name="MSIP_Label_6e83a6fe-0b6e-4399-9d09-a1c8d8d5000c_Application">
    <vt:lpwstr>Microsoft Azure Information Protection</vt:lpwstr>
  </property>
  <property fmtid="{D5CDD505-2E9C-101B-9397-08002B2CF9AE}" pid="9" name="MSIP_Label_6e83a6fe-0b6e-4399-9d09-a1c8d8d5000c_Extended_MSFT_Method">
    <vt:lpwstr>Manual</vt:lpwstr>
  </property>
  <property fmtid="{D5CDD505-2E9C-101B-9397-08002B2CF9AE}" pid="10" name="Sensitivity">
    <vt:lpwstr>C1 - Public Natixis</vt:lpwstr>
  </property>
</Properties>
</file>