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7"/>
  </p:notesMasterIdLst>
  <p:handoutMasterIdLst>
    <p:handoutMasterId r:id="rId18"/>
  </p:handoutMasterIdLst>
  <p:sldIdLst>
    <p:sldId id="256" r:id="rId2"/>
    <p:sldId id="257" r:id="rId3"/>
    <p:sldId id="259" r:id="rId4"/>
    <p:sldId id="274" r:id="rId5"/>
    <p:sldId id="287" r:id="rId6"/>
    <p:sldId id="288" r:id="rId7"/>
    <p:sldId id="273" r:id="rId8"/>
    <p:sldId id="271" r:id="rId9"/>
    <p:sldId id="265" r:id="rId10"/>
    <p:sldId id="276" r:id="rId11"/>
    <p:sldId id="285" r:id="rId12"/>
    <p:sldId id="286" r:id="rId13"/>
    <p:sldId id="284" r:id="rId14"/>
    <p:sldId id="277" r:id="rId15"/>
    <p:sldId id="280" r:id="rId16"/>
  </p:sldIdLst>
  <p:sldSz cx="9144000" cy="5143500" type="screen16x9"/>
  <p:notesSz cx="6669088" cy="9928225"/>
  <p:custDataLst>
    <p:tags r:id="rId19"/>
  </p:custDataLst>
  <p:defaultTex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8FE9"/>
    <a:srgbClr val="004494"/>
    <a:srgbClr val="3C003A"/>
    <a:srgbClr val="A778AE"/>
    <a:srgbClr val="B265E1"/>
    <a:srgbClr val="F1EA74"/>
    <a:srgbClr val="00ABA4"/>
    <a:srgbClr val="B000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564" autoAdjust="0"/>
  </p:normalViewPr>
  <p:slideViewPr>
    <p:cSldViewPr snapToGrid="0" showGuides="1">
      <p:cViewPr>
        <p:scale>
          <a:sx n="120" d="100"/>
          <a:sy n="120" d="100"/>
        </p:scale>
        <p:origin x="-528" y="-144"/>
      </p:cViewPr>
      <p:guideLst>
        <p:guide orient="horz" pos="435"/>
        <p:guide orient="horz" pos="1289"/>
        <p:guide orient="horz" pos="133"/>
        <p:guide orient="horz" pos="2978"/>
        <p:guide pos="293"/>
        <p:guide pos="693"/>
      </p:guideLst>
    </p:cSldViewPr>
  </p:slideViewPr>
  <p:notesTextViewPr>
    <p:cViewPr>
      <p:scale>
        <a:sx n="100" d="100"/>
        <a:sy n="100" d="100"/>
      </p:scale>
      <p:origin x="0" y="0"/>
    </p:cViewPr>
  </p:notesTextViewPr>
  <p:notesViewPr>
    <p:cSldViewPr snapToGrid="0" showGuides="1">
      <p:cViewPr varScale="1">
        <p:scale>
          <a:sx n="75" d="100"/>
          <a:sy n="75" d="100"/>
        </p:scale>
        <p:origin x="-1680" y="-90"/>
      </p:cViewPr>
      <p:guideLst>
        <p:guide orient="horz" pos="3128"/>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91139" name="Rectangle 3"/>
          <p:cNvSpPr>
            <a:spLocks noGrp="1" noChangeArrowheads="1"/>
          </p:cNvSpPr>
          <p:nvPr>
            <p:ph type="dt" sz="quarter" idx="1"/>
          </p:nvPr>
        </p:nvSpPr>
        <p:spPr bwMode="auto">
          <a:xfrm>
            <a:off x="377825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91140"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91141"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FE8C6A76-88D8-461C-ACD7-8CFEF130A848}" type="slidenum">
              <a:rPr lang="fr-FR"/>
              <a:pPr>
                <a:defRPr/>
              </a:pPr>
              <a:t>‹N°›</a:t>
            </a:fld>
            <a:endParaRPr lang="fr-FR"/>
          </a:p>
        </p:txBody>
      </p:sp>
    </p:spTree>
    <p:extLst>
      <p:ext uri="{BB962C8B-B14F-4D97-AF65-F5344CB8AC3E}">
        <p14:creationId xmlns:p14="http://schemas.microsoft.com/office/powerpoint/2010/main" val="126760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fr-FR"/>
          </a:p>
        </p:txBody>
      </p:sp>
      <p:sp>
        <p:nvSpPr>
          <p:cNvPr id="16387" name="Rectangle 3"/>
          <p:cNvSpPr>
            <a:spLocks noGrp="1" noChangeArrowheads="1"/>
          </p:cNvSpPr>
          <p:nvPr>
            <p:ph type="dt" idx="1"/>
          </p:nvPr>
        </p:nvSpPr>
        <p:spPr bwMode="auto">
          <a:xfrm>
            <a:off x="377825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p>
        </p:txBody>
      </p:sp>
      <p:sp>
        <p:nvSpPr>
          <p:cNvPr id="13316" name="Rectangle 4"/>
          <p:cNvSpPr>
            <a:spLocks noGrp="1" noRot="1" noChangeAspect="1" noChangeArrowheads="1" noTextEdit="1"/>
          </p:cNvSpPr>
          <p:nvPr>
            <p:ph type="sldImg" idx="2"/>
          </p:nvPr>
        </p:nvSpPr>
        <p:spPr bwMode="auto">
          <a:xfrm>
            <a:off x="26988" y="744538"/>
            <a:ext cx="6615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66750" y="4716464"/>
            <a:ext cx="5335588"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390" name="Rectangle 6"/>
          <p:cNvSpPr>
            <a:spLocks noGrp="1" noChangeArrowheads="1"/>
          </p:cNvSpPr>
          <p:nvPr>
            <p:ph type="ftr" sz="quarter" idx="4"/>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fr-FR"/>
          </a:p>
        </p:txBody>
      </p:sp>
      <p:sp>
        <p:nvSpPr>
          <p:cNvPr id="16391" name="Rectangle 7"/>
          <p:cNvSpPr>
            <a:spLocks noGrp="1" noChangeArrowheads="1"/>
          </p:cNvSpPr>
          <p:nvPr>
            <p:ph type="sldNum" sz="quarter" idx="5"/>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6BBBC8B5-89EE-4D5F-8413-3C7E09566E3B}" type="slidenum">
              <a:rPr lang="fr-FR"/>
              <a:pPr>
                <a:defRPr/>
              </a:pPr>
              <a:t>‹N°›</a:t>
            </a:fld>
            <a:endParaRPr lang="fr-FR"/>
          </a:p>
        </p:txBody>
      </p:sp>
    </p:spTree>
    <p:extLst>
      <p:ext uri="{BB962C8B-B14F-4D97-AF65-F5344CB8AC3E}">
        <p14:creationId xmlns:p14="http://schemas.microsoft.com/office/powerpoint/2010/main" val="4233412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4" name="Picture 434" descr="Image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37453"/>
            <a:ext cx="9144000" cy="100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Rectangle 8"/>
          <p:cNvSpPr>
            <a:spLocks noGrp="1" noChangeArrowheads="1"/>
          </p:cNvSpPr>
          <p:nvPr>
            <p:ph type="subTitle" sz="quarter" idx="1"/>
          </p:nvPr>
        </p:nvSpPr>
        <p:spPr>
          <a:xfrm>
            <a:off x="1100138" y="2777384"/>
            <a:ext cx="8043862" cy="1003256"/>
          </a:xfrm>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lstStyle>
            <a:lvl1pPr marL="0" indent="0">
              <a:buFont typeface="Wingdings" pitchFamily="2" charset="2"/>
              <a:buNone/>
              <a:defRPr sz="2000">
                <a:solidFill>
                  <a:schemeClr val="accent3"/>
                </a:solidFill>
              </a:defRPr>
            </a:lvl1pPr>
          </a:lstStyle>
          <a:p>
            <a:pPr lvl="0"/>
            <a:r>
              <a:rPr lang="fr-FR" noProof="0" dirty="0" smtClean="0"/>
              <a:t>Modifiez le style des sous-titres du masque</a:t>
            </a:r>
          </a:p>
        </p:txBody>
      </p:sp>
      <p:sp>
        <p:nvSpPr>
          <p:cNvPr id="3082" name="Rectangle 10"/>
          <p:cNvSpPr>
            <a:spLocks noGrp="1" noChangeArrowheads="1"/>
          </p:cNvSpPr>
          <p:nvPr>
            <p:ph type="ctrTitle" sz="quarter"/>
          </p:nvPr>
        </p:nvSpPr>
        <p:spPr>
          <a:xfrm>
            <a:off x="1104299" y="2251877"/>
            <a:ext cx="8039701" cy="65246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nchor="t"/>
          <a:lstStyle>
            <a:lvl1pPr marL="0" indent="0">
              <a:defRPr sz="2400"/>
            </a:lvl1pPr>
          </a:lstStyle>
          <a:p>
            <a:pPr lvl="0"/>
            <a:r>
              <a:rPr lang="fr-FR" noProof="0" dirty="0" smtClean="0"/>
              <a:t>Modifiez le style du titre</a:t>
            </a:r>
          </a:p>
        </p:txBody>
      </p:sp>
      <p:sp>
        <p:nvSpPr>
          <p:cNvPr id="53" name="Espace réservé du texte 52"/>
          <p:cNvSpPr>
            <a:spLocks noGrp="1"/>
          </p:cNvSpPr>
          <p:nvPr>
            <p:ph type="body" sz="quarter" idx="10" hasCustomPrompt="1"/>
          </p:nvPr>
        </p:nvSpPr>
        <p:spPr>
          <a:xfrm>
            <a:off x="1104296" y="1888984"/>
            <a:ext cx="4008438" cy="259556"/>
          </a:xfrm>
        </p:spPr>
        <p:txBody>
          <a:bodyPr lIns="0"/>
          <a:lstStyle>
            <a:lvl1pPr marL="0" indent="0">
              <a:buNone/>
              <a:defRPr sz="1200" b="0">
                <a:solidFill>
                  <a:schemeClr val="bg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2" name="Imag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2563" y="220418"/>
            <a:ext cx="3854577" cy="756000"/>
          </a:xfrm>
          <a:prstGeom prst="rect">
            <a:avLst/>
          </a:prstGeom>
        </p:spPr>
      </p:pic>
      <p:sp>
        <p:nvSpPr>
          <p:cNvPr id="7" name="Espace réservé du texte 52"/>
          <p:cNvSpPr>
            <a:spLocks noGrp="1"/>
          </p:cNvSpPr>
          <p:nvPr>
            <p:ph type="body" sz="quarter" idx="11" hasCustomPrompt="1"/>
          </p:nvPr>
        </p:nvSpPr>
        <p:spPr>
          <a:xfrm>
            <a:off x="1100138" y="4468019"/>
            <a:ext cx="4008438" cy="259556"/>
          </a:xfrm>
        </p:spPr>
        <p:txBody>
          <a:bodyPr lIns="0"/>
          <a:lstStyle>
            <a:lvl1pPr marL="0" indent="0">
              <a:buNone/>
              <a:defRPr sz="1100" b="0">
                <a:solidFill>
                  <a:schemeClr val="accent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NOM DE L’EMETTEUR</a:t>
            </a:r>
            <a:endParaRPr lang="fr-FR" dirty="0"/>
          </a:p>
        </p:txBody>
      </p:sp>
    </p:spTree>
    <p:extLst>
      <p:ext uri="{BB962C8B-B14F-4D97-AF65-F5344CB8AC3E}">
        <p14:creationId xmlns:p14="http://schemas.microsoft.com/office/powerpoint/2010/main" val="23785633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772648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74613" y="864000"/>
            <a:ext cx="4320000" cy="3837384"/>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70425" y="864000"/>
            <a:ext cx="4320000" cy="3837384"/>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66675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9" name="Espace réservé du texte 52"/>
          <p:cNvSpPr>
            <a:spLocks noGrp="1"/>
          </p:cNvSpPr>
          <p:nvPr>
            <p:ph type="body" sz="quarter" idx="14" hasCustomPrompt="1"/>
          </p:nvPr>
        </p:nvSpPr>
        <p:spPr>
          <a:xfrm>
            <a:off x="465138" y="6212954"/>
            <a:ext cx="8327988" cy="154807"/>
          </a:xfrm>
        </p:spPr>
        <p:txBody>
          <a:bodyPr lIns="0" tIns="0" rIns="0" bIns="0"/>
          <a:lstStyle>
            <a:lvl1pPr marL="0" indent="0">
              <a:buNone/>
              <a:defRPr sz="650" b="0">
                <a:solidFill>
                  <a:schemeClr val="tx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Note</a:t>
            </a:r>
            <a:endParaRPr lang="fr-FR" dirty="0"/>
          </a:p>
        </p:txBody>
      </p:sp>
      <p:sp>
        <p:nvSpPr>
          <p:cNvPr id="11" name="Espace réservé du contenu 5"/>
          <p:cNvSpPr>
            <a:spLocks noGrp="1"/>
          </p:cNvSpPr>
          <p:nvPr>
            <p:ph sz="quarter" idx="15"/>
          </p:nvPr>
        </p:nvSpPr>
        <p:spPr>
          <a:xfrm>
            <a:off x="80053" y="791043"/>
            <a:ext cx="4346668" cy="3936531"/>
          </a:xfrm>
        </p:spPr>
        <p:txBody>
          <a:bodyPr anchor="ctr" anchorCtr="0"/>
          <a:lstStyle>
            <a:lvl1pPr marL="0" indent="0">
              <a:buNone/>
              <a:defRPr sz="1100"/>
            </a:lvl1pPr>
            <a:lvl2pPr marL="85725" indent="-85725">
              <a:spcBef>
                <a:spcPts val="300"/>
              </a:spcBef>
              <a:buClr>
                <a:schemeClr val="accent1"/>
              </a:buClr>
              <a:buSzPct val="120000"/>
              <a:buFont typeface="Arial" panose="020B0604020202020204" pitchFamily="34" charset="0"/>
              <a:buChar char="•"/>
              <a:defRPr sz="1000"/>
            </a:lvl2pPr>
            <a:lvl3pPr marL="180975" indent="-95250">
              <a:spcBef>
                <a:spcPts val="300"/>
              </a:spcBef>
              <a:buClr>
                <a:schemeClr val="accent3"/>
              </a:buClr>
              <a:buSzPct val="100000"/>
              <a:buFont typeface="Verdana" panose="020B0604030504040204" pitchFamily="34" charset="0"/>
              <a:buChar char="›"/>
              <a:defRPr sz="1000"/>
            </a:lvl3pPr>
            <a:lvl4pPr marL="265113" indent="-84138">
              <a:spcBef>
                <a:spcPts val="300"/>
              </a:spcBef>
              <a:defRPr sz="1000"/>
            </a:lvl4pPr>
            <a:lvl5pPr>
              <a:defRPr sz="1100"/>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p:txBody>
      </p:sp>
      <p:sp>
        <p:nvSpPr>
          <p:cNvPr id="12" name="Espace réservé du graphique 28"/>
          <p:cNvSpPr>
            <a:spLocks noGrp="1"/>
          </p:cNvSpPr>
          <p:nvPr>
            <p:ph type="chart" sz="quarter" idx="16"/>
          </p:nvPr>
        </p:nvSpPr>
        <p:spPr>
          <a:xfrm>
            <a:off x="4673214" y="1083837"/>
            <a:ext cx="4088472" cy="3643738"/>
          </a:xfrm>
        </p:spPr>
        <p:txBody>
          <a:bodyPr/>
          <a:lstStyle>
            <a:lvl1pPr marL="85725" indent="-85725">
              <a:defRPr sz="1200"/>
            </a:lvl1pPr>
          </a:lstStyle>
          <a:p>
            <a:endParaRPr lang="fr-FR" dirty="0"/>
          </a:p>
        </p:txBody>
      </p:sp>
      <p:sp>
        <p:nvSpPr>
          <p:cNvPr id="13" name="Espace réservé du texte 52"/>
          <p:cNvSpPr>
            <a:spLocks noGrp="1"/>
          </p:cNvSpPr>
          <p:nvPr>
            <p:ph type="body" sz="quarter" idx="17" hasCustomPrompt="1"/>
          </p:nvPr>
        </p:nvSpPr>
        <p:spPr>
          <a:xfrm>
            <a:off x="4677987" y="764794"/>
            <a:ext cx="4094332" cy="309615"/>
          </a:xfrm>
        </p:spPr>
        <p:txBody>
          <a:bodyPr/>
          <a:lstStyle>
            <a:lvl1pPr marL="0" indent="0">
              <a:buNone/>
              <a:defRPr sz="1200" b="1">
                <a:solidFill>
                  <a:schemeClr val="tx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Titre</a:t>
            </a:r>
            <a:endParaRPr lang="fr-FR" dirty="0"/>
          </a:p>
        </p:txBody>
      </p:sp>
    </p:spTree>
    <p:extLst>
      <p:ext uri="{BB962C8B-B14F-4D97-AF65-F5344CB8AC3E}">
        <p14:creationId xmlns:p14="http://schemas.microsoft.com/office/powerpoint/2010/main" val="233012556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2003" y="864001"/>
            <a:ext cx="8963509" cy="1809000"/>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72000" y="2808170"/>
            <a:ext cx="8964000" cy="1890000"/>
          </a:xfrm>
        </p:spPr>
        <p:txBody>
          <a:bodyPr/>
          <a:lstStyle>
            <a:lvl1pPr>
              <a:defRPr sz="1200"/>
            </a:lvl1pPr>
            <a:lvl2pPr>
              <a:defRPr sz="1100"/>
            </a:lvl2pPr>
            <a:lvl3pPr>
              <a:defRPr sz="1050"/>
            </a:lvl3pPr>
            <a:lvl4pPr>
              <a:defRPr sz="1000"/>
            </a:lvl4pPr>
            <a:lvl5pPr>
              <a:defRPr sz="10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2694391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74613" y="864000"/>
            <a:ext cx="4320000" cy="3837384"/>
          </a:xfrm>
        </p:spPr>
        <p:txBody>
          <a:bodyPr/>
          <a:lstStyle>
            <a:lvl1pPr>
              <a:defRPr sz="1100"/>
            </a:lvl1pPr>
            <a:lvl2pPr>
              <a:defRPr sz="1050"/>
            </a:lvl2pPr>
            <a:lvl3pPr>
              <a:defRPr sz="1000"/>
            </a:lvl3pPr>
            <a:lvl4pPr>
              <a:defRPr sz="900"/>
            </a:lvl4pPr>
            <a:lvl5pPr>
              <a:defRPr sz="9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70425" y="864001"/>
            <a:ext cx="4329196" cy="1799792"/>
          </a:xfrm>
        </p:spPr>
        <p:txBody>
          <a:bodyPr/>
          <a:lstStyle>
            <a:lvl1pPr>
              <a:defRPr sz="1100"/>
            </a:lvl1pPr>
            <a:lvl2pPr>
              <a:defRPr sz="1050"/>
            </a:lvl2pPr>
            <a:lvl3pPr>
              <a:defRPr sz="1000"/>
            </a:lvl3pPr>
            <a:lvl4pPr>
              <a:defRPr sz="900"/>
            </a:lvl4pPr>
            <a:lvl5pPr>
              <a:defRPr sz="9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contenu 5"/>
          <p:cNvSpPr>
            <a:spLocks noGrp="1"/>
          </p:cNvSpPr>
          <p:nvPr>
            <p:ph sz="quarter" idx="10"/>
          </p:nvPr>
        </p:nvSpPr>
        <p:spPr>
          <a:xfrm>
            <a:off x="4668639" y="2743125"/>
            <a:ext cx="4330982" cy="1963629"/>
          </a:xfrm>
        </p:spPr>
        <p:txBody>
          <a:bodyPr/>
          <a:lstStyle>
            <a:lvl1pPr>
              <a:defRPr sz="1200"/>
            </a:lvl1pPr>
            <a:lvl2pPr>
              <a:defRPr sz="1100"/>
            </a:lvl2pPr>
            <a:lvl3pPr>
              <a:defRPr sz="1050"/>
            </a:lvl3pPr>
            <a:lvl4pPr>
              <a:defRPr sz="900"/>
            </a:lvl4pPr>
            <a:lvl5pPr>
              <a:defRPr sz="800"/>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53184355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452438" indent="-452438">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74613" y="864000"/>
            <a:ext cx="4320000" cy="3837384"/>
          </a:xfrm>
        </p:spPr>
        <p:txBody>
          <a:bodyPr/>
          <a:lstStyle>
            <a:lvl1pPr>
              <a:defRPr sz="1100"/>
            </a:lvl1pPr>
            <a:lvl2pPr>
              <a:defRPr sz="1050"/>
            </a:lvl2pPr>
            <a:lvl3pPr>
              <a:defRPr sz="1000"/>
            </a:lvl3pPr>
            <a:lvl4pPr>
              <a:defRPr sz="900"/>
            </a:lvl4pPr>
            <a:lvl5pPr>
              <a:defRPr sz="9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70425" y="1183907"/>
            <a:ext cx="4329196" cy="1479884"/>
          </a:xfrm>
        </p:spPr>
        <p:txBody>
          <a:bodyPr/>
          <a:lstStyle>
            <a:lvl1pPr>
              <a:defRPr sz="1100"/>
            </a:lvl1pPr>
            <a:lvl2pPr>
              <a:defRPr sz="1050"/>
            </a:lvl2pPr>
            <a:lvl3pPr>
              <a:defRPr sz="1000"/>
            </a:lvl3pPr>
            <a:lvl4pPr>
              <a:defRPr sz="900"/>
            </a:lvl4pPr>
            <a:lvl5pPr>
              <a:defRPr sz="9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contenu 5"/>
          <p:cNvSpPr>
            <a:spLocks noGrp="1"/>
          </p:cNvSpPr>
          <p:nvPr>
            <p:ph sz="quarter" idx="10"/>
          </p:nvPr>
        </p:nvSpPr>
        <p:spPr>
          <a:xfrm>
            <a:off x="4668639" y="3075272"/>
            <a:ext cx="4330982" cy="1631483"/>
          </a:xfrm>
        </p:spPr>
        <p:txBody>
          <a:bodyPr/>
          <a:lstStyle>
            <a:lvl1pPr>
              <a:defRPr sz="1100"/>
            </a:lvl1pPr>
            <a:lvl2pPr>
              <a:defRPr sz="1050"/>
            </a:lvl2pPr>
            <a:lvl3pPr>
              <a:defRPr sz="1000"/>
            </a:lvl3pPr>
            <a:lvl4pPr>
              <a:defRPr sz="800"/>
            </a:lvl4pPr>
            <a:lvl5pPr>
              <a:defRPr sz="700"/>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Espace réservé du texte 52"/>
          <p:cNvSpPr>
            <a:spLocks noGrp="1"/>
          </p:cNvSpPr>
          <p:nvPr>
            <p:ph type="body" sz="quarter" idx="17" hasCustomPrompt="1"/>
          </p:nvPr>
        </p:nvSpPr>
        <p:spPr>
          <a:xfrm>
            <a:off x="4677987" y="875890"/>
            <a:ext cx="4339250" cy="309615"/>
          </a:xfrm>
        </p:spPr>
        <p:txBody>
          <a:bodyPr/>
          <a:lstStyle>
            <a:lvl1pPr marL="0" indent="0">
              <a:buNone/>
              <a:defRPr sz="1200" b="1">
                <a:solidFill>
                  <a:schemeClr val="tx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Titre</a:t>
            </a:r>
            <a:endParaRPr lang="fr-FR" dirty="0"/>
          </a:p>
        </p:txBody>
      </p:sp>
      <p:sp>
        <p:nvSpPr>
          <p:cNvPr id="9" name="Espace réservé du texte 52"/>
          <p:cNvSpPr>
            <a:spLocks noGrp="1"/>
          </p:cNvSpPr>
          <p:nvPr>
            <p:ph type="body" sz="quarter" idx="18" hasCustomPrompt="1"/>
          </p:nvPr>
        </p:nvSpPr>
        <p:spPr>
          <a:xfrm>
            <a:off x="4668017" y="2759309"/>
            <a:ext cx="4339250" cy="309615"/>
          </a:xfrm>
        </p:spPr>
        <p:txBody>
          <a:bodyPr/>
          <a:lstStyle>
            <a:lvl1pPr marL="0" indent="0">
              <a:buNone/>
              <a:defRPr sz="1200" b="1">
                <a:solidFill>
                  <a:schemeClr val="tx1"/>
                </a:solidFil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Titre</a:t>
            </a:r>
            <a:endParaRPr lang="fr-FR" dirty="0"/>
          </a:p>
        </p:txBody>
      </p:sp>
    </p:spTree>
    <p:extLst>
      <p:ext uri="{BB962C8B-B14F-4D97-AF65-F5344CB8AC3E}">
        <p14:creationId xmlns:p14="http://schemas.microsoft.com/office/powerpoint/2010/main" val="266180082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marL="0" indent="0" algn="l">
              <a:defRPr sz="2800" b="1" cap="all"/>
            </a:lvl1pPr>
          </a:lstStyle>
          <a:p>
            <a:r>
              <a:rPr lang="fr-FR" dirty="0" smtClean="0"/>
              <a:t>Modifiez le style du titre</a:t>
            </a:r>
            <a:endParaRPr lang="fr-FR" dirty="0"/>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dirty="0" smtClean="0"/>
              <a:t>Modifiez les styles du texte du masque</a:t>
            </a:r>
          </a:p>
        </p:txBody>
      </p:sp>
    </p:spTree>
    <p:extLst>
      <p:ext uri="{BB962C8B-B14F-4D97-AF65-F5344CB8AC3E}">
        <p14:creationId xmlns:p14="http://schemas.microsoft.com/office/powerpoint/2010/main" val="275010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91438" y="848141"/>
            <a:ext cx="4320000" cy="479822"/>
          </a:xfrm>
        </p:spPr>
        <p:txBody>
          <a:bodyPr anchor="b"/>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91438" y="1450685"/>
            <a:ext cx="4320000" cy="2963466"/>
          </a:xfrm>
        </p:spPr>
        <p:txBody>
          <a:bodyPr/>
          <a:lstStyle>
            <a:lvl1pPr>
              <a:defRPr sz="1200"/>
            </a:lvl1pPr>
            <a:lvl2pPr>
              <a:defRPr sz="1100"/>
            </a:lvl2pPr>
            <a:lvl3pPr>
              <a:defRPr sz="1050"/>
            </a:lvl3pPr>
            <a:lvl4pPr>
              <a:defRPr sz="1000"/>
            </a:lvl4pPr>
            <a:lvl5pPr>
              <a:defRPr sz="10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645024" y="848141"/>
            <a:ext cx="4320000" cy="479822"/>
          </a:xfrm>
        </p:spPr>
        <p:txBody>
          <a:bodyPr anchor="b"/>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4" y="1450685"/>
            <a:ext cx="4320000" cy="2963466"/>
          </a:xfrm>
        </p:spPr>
        <p:txBody>
          <a:bodyPr/>
          <a:lstStyle>
            <a:lvl1pPr>
              <a:defRPr sz="1200"/>
            </a:lvl1pPr>
            <a:lvl2pPr>
              <a:defRPr sz="1100"/>
            </a:lvl2pPr>
            <a:lvl3pPr>
              <a:defRPr sz="1050"/>
            </a:lvl3pPr>
            <a:lvl4pPr>
              <a:defRPr sz="1000"/>
            </a:lvl4pPr>
            <a:lvl5pPr>
              <a:defRPr sz="10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8" name="Titre 1"/>
          <p:cNvSpPr>
            <a:spLocks noGrp="1"/>
          </p:cNvSpPr>
          <p:nvPr>
            <p:ph type="title"/>
          </p:nvPr>
        </p:nvSpPr>
        <p:spPr>
          <a:xfrm>
            <a:off x="72003" y="1"/>
            <a:ext cx="8986721" cy="735806"/>
          </a:xfrm>
        </p:spPr>
        <p:txBody>
          <a:bodyPr/>
          <a:lstStyle>
            <a:lvl1pPr>
              <a:tabLst>
                <a:tab pos="3051175" algn="l"/>
              </a:tabLst>
              <a:defRPr/>
            </a:lvl1pPr>
          </a:lstStyle>
          <a:p>
            <a:r>
              <a:rPr lang="fr-FR" dirty="0" smtClean="0"/>
              <a:t>Modifiez le style du titre</a:t>
            </a:r>
            <a:endParaRPr lang="fr-FR" dirty="0"/>
          </a:p>
        </p:txBody>
      </p:sp>
    </p:spTree>
    <p:extLst>
      <p:ext uri="{BB962C8B-B14F-4D97-AF65-F5344CB8AC3E}">
        <p14:creationId xmlns:p14="http://schemas.microsoft.com/office/powerpoint/2010/main" val="4058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919539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619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Rectangle 33"/>
          <p:cNvSpPr>
            <a:spLocks noChangeArrowheads="1"/>
          </p:cNvSpPr>
          <p:nvPr userDrawn="1"/>
        </p:nvSpPr>
        <p:spPr bwMode="auto">
          <a:xfrm>
            <a:off x="0" y="591742"/>
            <a:ext cx="9144000" cy="360759"/>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fr-FR"/>
          </a:p>
        </p:txBody>
      </p:sp>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910012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72002" y="1"/>
            <a:ext cx="8956497" cy="735806"/>
          </a:xfrm>
        </p:spPr>
        <p:txBody>
          <a:bodyPr/>
          <a:lstStyle/>
          <a:p>
            <a:r>
              <a:rPr lang="fr-FR" smtClean="0"/>
              <a:t>Modifiez le style du titre</a:t>
            </a:r>
            <a:endParaRPr lang="fr-FR" dirty="0"/>
          </a:p>
        </p:txBody>
      </p:sp>
      <p:sp>
        <p:nvSpPr>
          <p:cNvPr id="3" name="Espace réservé du tableau 2"/>
          <p:cNvSpPr>
            <a:spLocks noGrp="1"/>
          </p:cNvSpPr>
          <p:nvPr>
            <p:ph type="tbl" idx="1"/>
          </p:nvPr>
        </p:nvSpPr>
        <p:spPr>
          <a:xfrm>
            <a:off x="74616" y="944166"/>
            <a:ext cx="8944259" cy="3837384"/>
          </a:xfrm>
        </p:spPr>
        <p:txBody>
          <a:bodyPr/>
          <a:lstStyle/>
          <a:p>
            <a:pPr lvl="0"/>
            <a:r>
              <a:rPr lang="fr-FR" noProof="0" smtClean="0"/>
              <a:t>Cliquez sur l'icône pour ajouter un tableau</a:t>
            </a:r>
          </a:p>
        </p:txBody>
      </p:sp>
    </p:spTree>
    <p:extLst>
      <p:ext uri="{BB962C8B-B14F-4D97-AF65-F5344CB8AC3E}">
        <p14:creationId xmlns:p14="http://schemas.microsoft.com/office/powerpoint/2010/main" val="2656763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75"/>
          <p:cNvSpPr>
            <a:spLocks noChangeArrowheads="1"/>
          </p:cNvSpPr>
          <p:nvPr/>
        </p:nvSpPr>
        <p:spPr bwMode="auto">
          <a:xfrm>
            <a:off x="882869" y="4727575"/>
            <a:ext cx="8261131" cy="4254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pic>
        <p:nvPicPr>
          <p:cNvPr id="1027" name="Picture 484" descr="Image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50952" y="4727575"/>
            <a:ext cx="1202576" cy="423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71438" y="1"/>
            <a:ext cx="8958262" cy="73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dirty="0" smtClean="0"/>
              <a:t>Cliquez et modifiez le titre</a:t>
            </a:r>
          </a:p>
        </p:txBody>
      </p:sp>
      <p:sp>
        <p:nvSpPr>
          <p:cNvPr id="1029" name="Rectangle 3"/>
          <p:cNvSpPr>
            <a:spLocks noGrp="1" noChangeArrowheads="1"/>
          </p:cNvSpPr>
          <p:nvPr>
            <p:ph type="body" idx="1"/>
          </p:nvPr>
        </p:nvSpPr>
        <p:spPr bwMode="auto">
          <a:xfrm>
            <a:off x="71438" y="864395"/>
            <a:ext cx="8958262" cy="3837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1030" name="Line 412"/>
          <p:cNvSpPr>
            <a:spLocks noChangeShapeType="1"/>
          </p:cNvSpPr>
          <p:nvPr/>
        </p:nvSpPr>
        <p:spPr bwMode="auto">
          <a:xfrm>
            <a:off x="0" y="736997"/>
            <a:ext cx="9144000" cy="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494" name="Espace réservé de la date 3"/>
          <p:cNvSpPr txBox="1">
            <a:spLocks noGrp="1"/>
          </p:cNvSpPr>
          <p:nvPr/>
        </p:nvSpPr>
        <p:spPr bwMode="auto">
          <a:xfrm>
            <a:off x="2428842" y="4727575"/>
            <a:ext cx="5084762" cy="418306"/>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fr-FR" sz="900" baseline="0" dirty="0" smtClean="0">
                <a:solidFill>
                  <a:schemeClr val="bg1"/>
                </a:solidFill>
                <a:latin typeface="Verdana" pitchFamily="34" charset="0"/>
              </a:rPr>
              <a:t>Les nouveaux usages financiers mobiles en Afrique</a:t>
            </a:r>
            <a:endParaRPr lang="fr-FR" sz="900" dirty="0" smtClean="0">
              <a:solidFill>
                <a:schemeClr val="bg1"/>
              </a:solidFill>
              <a:latin typeface="Verdana" pitchFamily="34" charset="0"/>
            </a:endParaRPr>
          </a:p>
        </p:txBody>
      </p:sp>
      <p:sp>
        <p:nvSpPr>
          <p:cNvPr id="1492" name="Espace réservé de la date 3"/>
          <p:cNvSpPr txBox="1">
            <a:spLocks noGrp="1"/>
          </p:cNvSpPr>
          <p:nvPr/>
        </p:nvSpPr>
        <p:spPr bwMode="auto">
          <a:xfrm>
            <a:off x="1051817" y="4727575"/>
            <a:ext cx="1039813" cy="418306"/>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fr-FR" sz="900" dirty="0" smtClean="0">
                <a:solidFill>
                  <a:schemeClr val="bg1"/>
                </a:solidFill>
                <a:latin typeface="Verdana" pitchFamily="34" charset="0"/>
              </a:rPr>
              <a:t>27 octobre </a:t>
            </a:r>
            <a:r>
              <a:rPr lang="fr-FR" sz="900" baseline="0" dirty="0" smtClean="0">
                <a:solidFill>
                  <a:schemeClr val="bg1"/>
                </a:solidFill>
                <a:latin typeface="Verdana" pitchFamily="34" charset="0"/>
              </a:rPr>
              <a:t>2016</a:t>
            </a:r>
            <a:endParaRPr lang="fr-FR" sz="900" dirty="0" smtClean="0">
              <a:solidFill>
                <a:schemeClr val="bg1"/>
              </a:solidFill>
              <a:latin typeface="Verdana" pitchFamily="34" charset="0"/>
            </a:endParaRPr>
          </a:p>
        </p:txBody>
      </p:sp>
      <p:sp>
        <p:nvSpPr>
          <p:cNvPr id="1035" name="Line 412"/>
          <p:cNvSpPr>
            <a:spLocks noChangeShapeType="1"/>
          </p:cNvSpPr>
          <p:nvPr/>
        </p:nvSpPr>
        <p:spPr bwMode="auto">
          <a:xfrm>
            <a:off x="0" y="736997"/>
            <a:ext cx="9144000" cy="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 name="Oval 13"/>
          <p:cNvSpPr txBox="1">
            <a:spLocks noChangeArrowheads="1"/>
          </p:cNvSpPr>
          <p:nvPr userDrawn="1"/>
        </p:nvSpPr>
        <p:spPr bwMode="auto">
          <a:xfrm>
            <a:off x="8745486" y="4844079"/>
            <a:ext cx="208800" cy="208359"/>
          </a:xfrm>
          <a:prstGeom prst="ellipse">
            <a:avLst/>
          </a:prstGeom>
          <a:solidFill>
            <a:schemeClr val="accent3"/>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800"/>
              <a:pPr>
                <a:defRPr/>
              </a:pPr>
              <a:t>‹N°›</a:t>
            </a:fld>
            <a:endParaRPr lang="fr-FR" sz="800" dirty="0"/>
          </a:p>
        </p:txBody>
      </p:sp>
      <p:pic>
        <p:nvPicPr>
          <p:cNvPr id="41" name="Image 4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5289" y="4719692"/>
            <a:ext cx="743040" cy="425450"/>
          </a:xfrm>
          <a:prstGeom prst="rect">
            <a:avLst/>
          </a:prstGeom>
        </p:spPr>
      </p:pic>
    </p:spTree>
  </p:cSld>
  <p:clrMap bg1="lt1" tx1="dk1" bg2="lt2" tx2="dk2" accent1="accent1" accent2="accent2" accent3="accent3" accent4="accent4" accent5="accent5" accent6="accent6" hlink="hlink" folHlink="folHlink"/>
  <p:sldLayoutIdLst>
    <p:sldLayoutId id="2147483756" r:id="rId1"/>
    <p:sldLayoutId id="2147483743" r:id="rId2"/>
    <p:sldLayoutId id="2147483744" r:id="rId3"/>
    <p:sldLayoutId id="2147483745" r:id="rId4"/>
    <p:sldLayoutId id="2147483746" r:id="rId5"/>
    <p:sldLayoutId id="2147483747" r:id="rId6"/>
    <p:sldLayoutId id="2147483748" r:id="rId7"/>
    <p:sldLayoutId id="2147483751" r:id="rId8"/>
    <p:sldLayoutId id="2147483752" r:id="rId9"/>
    <p:sldLayoutId id="2147483753" r:id="rId10"/>
    <p:sldLayoutId id="2147483754" r:id="rId11"/>
    <p:sldLayoutId id="2147483757" r:id="rId12"/>
    <p:sldLayoutId id="2147483755" r:id="rId13"/>
  </p:sldLayoutIdLst>
  <p:timing>
    <p:tnLst>
      <p:par>
        <p:cTn id="1" dur="indefinite" restart="never" nodeType="tmRoot"/>
      </p:par>
    </p:tnLst>
  </p:timing>
  <p:hf hdr="0" ftr="0" dt="0"/>
  <p:txStyles>
    <p:titleStyle>
      <a:lvl1pPr marL="452438" indent="-452438" algn="l" rtl="0" eaLnBrk="1" fontAlgn="base" hangingPunct="1">
        <a:spcBef>
          <a:spcPct val="0"/>
        </a:spcBef>
        <a:spcAft>
          <a:spcPct val="0"/>
        </a:spcAft>
        <a:defRPr sz="1800" b="1">
          <a:solidFill>
            <a:schemeClr val="accent1"/>
          </a:solidFill>
          <a:latin typeface="+mj-lt"/>
          <a:ea typeface="+mj-ea"/>
          <a:cs typeface="+mj-cs"/>
        </a:defRPr>
      </a:lvl1pPr>
      <a:lvl2pPr marL="452438" indent="-452438" algn="l" rtl="0" eaLnBrk="1" fontAlgn="base" hangingPunct="1">
        <a:spcBef>
          <a:spcPct val="0"/>
        </a:spcBef>
        <a:spcAft>
          <a:spcPct val="0"/>
        </a:spcAft>
        <a:defRPr sz="2000" b="1">
          <a:solidFill>
            <a:schemeClr val="accent1"/>
          </a:solidFill>
          <a:latin typeface="Verdana" pitchFamily="34" charset="0"/>
        </a:defRPr>
      </a:lvl2pPr>
      <a:lvl3pPr marL="452438" indent="-452438" algn="l" rtl="0" eaLnBrk="1" fontAlgn="base" hangingPunct="1">
        <a:spcBef>
          <a:spcPct val="0"/>
        </a:spcBef>
        <a:spcAft>
          <a:spcPct val="0"/>
        </a:spcAft>
        <a:defRPr sz="2000" b="1">
          <a:solidFill>
            <a:schemeClr val="accent1"/>
          </a:solidFill>
          <a:latin typeface="Verdana" pitchFamily="34" charset="0"/>
        </a:defRPr>
      </a:lvl3pPr>
      <a:lvl4pPr marL="452438" indent="-452438" algn="l" rtl="0" eaLnBrk="1" fontAlgn="base" hangingPunct="1">
        <a:spcBef>
          <a:spcPct val="0"/>
        </a:spcBef>
        <a:spcAft>
          <a:spcPct val="0"/>
        </a:spcAft>
        <a:defRPr sz="2000" b="1">
          <a:solidFill>
            <a:schemeClr val="accent1"/>
          </a:solidFill>
          <a:latin typeface="Verdana" pitchFamily="34" charset="0"/>
        </a:defRPr>
      </a:lvl4pPr>
      <a:lvl5pPr marL="452438" indent="-452438" algn="l" rtl="0" eaLnBrk="1" fontAlgn="base" hangingPunct="1">
        <a:spcBef>
          <a:spcPct val="0"/>
        </a:spcBef>
        <a:spcAft>
          <a:spcPct val="0"/>
        </a:spcAft>
        <a:defRPr sz="2000" b="1">
          <a:solidFill>
            <a:schemeClr val="accent1"/>
          </a:solidFill>
          <a:latin typeface="Verdana" pitchFamily="34" charset="0"/>
        </a:defRPr>
      </a:lvl5pPr>
      <a:lvl6pPr marL="1082675" indent="-625475" algn="l" rtl="0" eaLnBrk="1" fontAlgn="base" hangingPunct="1">
        <a:spcBef>
          <a:spcPct val="0"/>
        </a:spcBef>
        <a:spcAft>
          <a:spcPct val="0"/>
        </a:spcAft>
        <a:defRPr sz="2600" b="1">
          <a:solidFill>
            <a:schemeClr val="accent1"/>
          </a:solidFill>
          <a:latin typeface="Verdana" pitchFamily="34" charset="0"/>
        </a:defRPr>
      </a:lvl6pPr>
      <a:lvl7pPr marL="1539875" indent="-625475" algn="l" rtl="0" eaLnBrk="1" fontAlgn="base" hangingPunct="1">
        <a:spcBef>
          <a:spcPct val="0"/>
        </a:spcBef>
        <a:spcAft>
          <a:spcPct val="0"/>
        </a:spcAft>
        <a:defRPr sz="2600" b="1">
          <a:solidFill>
            <a:schemeClr val="accent1"/>
          </a:solidFill>
          <a:latin typeface="Verdana" pitchFamily="34" charset="0"/>
        </a:defRPr>
      </a:lvl7pPr>
      <a:lvl8pPr marL="1997075" indent="-625475" algn="l" rtl="0" eaLnBrk="1" fontAlgn="base" hangingPunct="1">
        <a:spcBef>
          <a:spcPct val="0"/>
        </a:spcBef>
        <a:spcAft>
          <a:spcPct val="0"/>
        </a:spcAft>
        <a:defRPr sz="2600" b="1">
          <a:solidFill>
            <a:schemeClr val="accent1"/>
          </a:solidFill>
          <a:latin typeface="Verdana" pitchFamily="34" charset="0"/>
        </a:defRPr>
      </a:lvl8pPr>
      <a:lvl9pPr marL="2454275" indent="-625475" algn="l" rtl="0" eaLnBrk="1" fontAlgn="base" hangingPunct="1">
        <a:spcBef>
          <a:spcPct val="0"/>
        </a:spcBef>
        <a:spcAft>
          <a:spcPct val="0"/>
        </a:spcAft>
        <a:defRPr sz="2600" b="1">
          <a:solidFill>
            <a:schemeClr val="accent1"/>
          </a:solidFill>
          <a:latin typeface="Verdana" pitchFamily="34" charset="0"/>
        </a:defRPr>
      </a:lvl9pPr>
    </p:titleStyle>
    <p:bodyStyle>
      <a:lvl1pPr marL="179388" indent="-179388" algn="l" rtl="0" eaLnBrk="1" fontAlgn="base" hangingPunct="1">
        <a:spcBef>
          <a:spcPct val="20000"/>
        </a:spcBef>
        <a:spcAft>
          <a:spcPct val="0"/>
        </a:spcAft>
        <a:buClr>
          <a:schemeClr val="accent1"/>
        </a:buClr>
        <a:buSzPct val="80000"/>
        <a:buFont typeface="Wingdings" pitchFamily="2" charset="2"/>
        <a:buChar char="l"/>
        <a:defRPr sz="1400" b="1">
          <a:solidFill>
            <a:schemeClr val="accent1"/>
          </a:solidFill>
          <a:latin typeface="+mn-lt"/>
          <a:ea typeface="+mn-ea"/>
          <a:cs typeface="+mn-cs"/>
        </a:defRPr>
      </a:lvl1pPr>
      <a:lvl2pPr marL="358775" indent="-179388" algn="l" rtl="0" eaLnBrk="1" fontAlgn="base" hangingPunct="1">
        <a:spcBef>
          <a:spcPct val="20000"/>
        </a:spcBef>
        <a:spcAft>
          <a:spcPct val="0"/>
        </a:spcAft>
        <a:buClr>
          <a:srgbClr val="F47920"/>
        </a:buClr>
        <a:buFont typeface="Verdana" pitchFamily="34" charset="0"/>
        <a:buChar char="&gt;"/>
        <a:defRPr sz="1200">
          <a:solidFill>
            <a:schemeClr val="tx1"/>
          </a:solidFill>
          <a:latin typeface="+mn-lt"/>
        </a:defRPr>
      </a:lvl2pPr>
      <a:lvl3pPr marL="538163" indent="-179388" algn="l" rtl="0" eaLnBrk="1" fontAlgn="base" hangingPunct="1">
        <a:spcBef>
          <a:spcPct val="20000"/>
        </a:spcBef>
        <a:spcAft>
          <a:spcPct val="0"/>
        </a:spcAft>
        <a:buClr>
          <a:schemeClr val="accent2"/>
        </a:buClr>
        <a:buSzPct val="90000"/>
        <a:buChar char="•"/>
        <a:defRPr sz="1100">
          <a:solidFill>
            <a:schemeClr val="tx1"/>
          </a:solidFill>
          <a:latin typeface="+mn-lt"/>
        </a:defRPr>
      </a:lvl3pPr>
      <a:lvl4pPr marL="717550" indent="-179388" algn="l" rtl="0" eaLnBrk="1" fontAlgn="base" hangingPunct="1">
        <a:spcBef>
          <a:spcPct val="20000"/>
        </a:spcBef>
        <a:spcAft>
          <a:spcPct val="0"/>
        </a:spcAft>
        <a:buClr>
          <a:srgbClr val="BDCF41"/>
        </a:buClr>
        <a:buSzPct val="80000"/>
        <a:buFont typeface="Courier New" pitchFamily="49" charset="0"/>
        <a:buChar char="o"/>
        <a:defRPr sz="1000">
          <a:solidFill>
            <a:schemeClr val="tx1"/>
          </a:solidFill>
          <a:latin typeface="+mn-lt"/>
        </a:defRPr>
      </a:lvl4pPr>
      <a:lvl5pPr marL="896938" indent="-179388" algn="l" rtl="0" eaLnBrk="1" fontAlgn="base" hangingPunct="1">
        <a:spcBef>
          <a:spcPct val="20000"/>
        </a:spcBef>
        <a:spcAft>
          <a:spcPct val="0"/>
        </a:spcAft>
        <a:buClr>
          <a:srgbClr val="B0006C"/>
        </a:buClr>
        <a:buFont typeface="Arial" charset="0"/>
        <a:buChar char="»"/>
        <a:defRPr sz="9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p:cNvSpPr>
            <a:spLocks noGrp="1" noChangeArrowheads="1"/>
          </p:cNvSpPr>
          <p:nvPr>
            <p:ph type="subTitle" sz="quarter" idx="1"/>
          </p:nvPr>
        </p:nvSpPr>
        <p:spPr>
          <a:xfrm>
            <a:off x="1100138" y="3139856"/>
            <a:ext cx="8043862" cy="1003256"/>
          </a:xfrm>
        </p:spPr>
        <p:txBody>
          <a:bodyPr/>
          <a:lstStyle/>
          <a:p>
            <a:r>
              <a:rPr lang="fr-FR" dirty="0" smtClean="0"/>
              <a:t>Séminaire exécutif et stratégique sur les moyens de paiement</a:t>
            </a:r>
          </a:p>
          <a:p>
            <a:r>
              <a:rPr lang="fr-FR" b="0" dirty="0" smtClean="0"/>
              <a:t>Paris, le 27 octobre 2016</a:t>
            </a:r>
          </a:p>
        </p:txBody>
      </p:sp>
      <p:sp>
        <p:nvSpPr>
          <p:cNvPr id="4099" name="Rectangle 6"/>
          <p:cNvSpPr>
            <a:spLocks noGrp="1" noChangeArrowheads="1"/>
          </p:cNvSpPr>
          <p:nvPr>
            <p:ph type="ctrTitle" sz="quarter"/>
          </p:nvPr>
        </p:nvSpPr>
        <p:spPr/>
        <p:txBody>
          <a:bodyPr/>
          <a:lstStyle/>
          <a:p>
            <a:r>
              <a:rPr lang="fr-FR" dirty="0" smtClean="0"/>
              <a:t>Les nouveaux usages financiers mobiles en Afrique</a:t>
            </a:r>
          </a:p>
        </p:txBody>
      </p:sp>
      <p:sp>
        <p:nvSpPr>
          <p:cNvPr id="5" name="Espace réservé du texte 4"/>
          <p:cNvSpPr>
            <a:spLocks noGrp="1"/>
          </p:cNvSpPr>
          <p:nvPr>
            <p:ph type="body" sz="quarter" idx="10"/>
          </p:nvPr>
        </p:nvSpPr>
        <p:spPr/>
        <p:txBody>
          <a:bodyPr/>
          <a:lstStyle/>
          <a:p>
            <a:r>
              <a:rPr lang="fr-FR" dirty="0" smtClean="0"/>
              <a:t>26 octobre 2016</a:t>
            </a:r>
            <a:endParaRPr lang="fr-FR" dirty="0"/>
          </a:p>
        </p:txBody>
      </p:sp>
      <p:sp>
        <p:nvSpPr>
          <p:cNvPr id="6" name="Espace réservé du texte 5"/>
          <p:cNvSpPr>
            <a:spLocks noGrp="1"/>
          </p:cNvSpPr>
          <p:nvPr>
            <p:ph type="body" sz="quarter" idx="11"/>
          </p:nvPr>
        </p:nvSpPr>
        <p:spPr/>
        <p:txBody>
          <a:bodyPr/>
          <a:lstStyle/>
          <a:p>
            <a:r>
              <a:rPr lang="fr-FR" dirty="0" smtClean="0"/>
              <a:t>BCA/DPG/Estelle </a:t>
            </a:r>
            <a:r>
              <a:rPr lang="fr-FR" dirty="0" err="1" smtClean="0"/>
              <a:t>Brack</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r-FR" dirty="0" smtClean="0"/>
              <a:t>Sommaire</a:t>
            </a:r>
          </a:p>
        </p:txBody>
      </p:sp>
      <p:sp>
        <p:nvSpPr>
          <p:cNvPr id="5" name="Espace réservé du contenu 2"/>
          <p:cNvSpPr txBox="1">
            <a:spLocks/>
          </p:cNvSpPr>
          <p:nvPr/>
        </p:nvSpPr>
        <p:spPr>
          <a:xfrm>
            <a:off x="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marR="0" lvl="0" indent="0" algn="ctr" defTabSz="1824137" rtl="0" eaLnBrk="1" fontAlgn="auto" latinLnBrk="0" hangingPunct="1">
              <a:lnSpc>
                <a:spcPct val="90000"/>
              </a:lnSpc>
              <a:spcBef>
                <a:spcPts val="1995"/>
              </a:spcBef>
              <a:spcAft>
                <a:spcPts val="0"/>
              </a:spcAft>
              <a:buClr>
                <a:srgbClr val="581D74"/>
              </a:buClr>
              <a:buSzTx/>
              <a:buFont typeface="Wingdings" panose="05000000000000000000" pitchFamily="2" charset="2"/>
              <a:buNone/>
              <a:tabLst/>
              <a:defRPr/>
            </a:pPr>
            <a:r>
              <a:rPr kumimoji="0" lang="fr-FR" sz="4800" b="1" i="0" u="none" strike="noStrike" kern="1200" cap="none" spc="0" normalizeH="0" baseline="0" noProof="0" dirty="0" smtClean="0">
                <a:ln>
                  <a:noFill/>
                </a:ln>
                <a:solidFill>
                  <a:schemeClr val="accent3"/>
                </a:solidFill>
                <a:effectLst/>
                <a:uLnTx/>
                <a:uFillTx/>
              </a:rPr>
              <a:t>1</a:t>
            </a:r>
          </a:p>
          <a:p>
            <a:pPr marL="0" lvl="0" indent="0" algn="ctr" fontAlgn="auto">
              <a:lnSpc>
                <a:spcPct val="100000"/>
              </a:lnSpc>
              <a:spcBef>
                <a:spcPts val="600"/>
              </a:spcBef>
              <a:spcAft>
                <a:spcPts val="0"/>
              </a:spcAft>
              <a:buClr>
                <a:srgbClr val="581D74"/>
              </a:buClr>
              <a:buNone/>
              <a:defRPr/>
            </a:pPr>
            <a:r>
              <a:rPr lang="fr-FR" sz="2400" b="1" kern="0" dirty="0" smtClean="0">
                <a:solidFill>
                  <a:srgbClr val="581D74"/>
                </a:solidFill>
              </a:rPr>
              <a:t>L’Afrique et le digital</a:t>
            </a:r>
            <a:endParaRPr kumimoji="0" lang="fr-FR" sz="4400" b="1" i="0" u="none" strike="noStrike" kern="1200" cap="none" spc="0" normalizeH="0" baseline="0" noProof="0" dirty="0">
              <a:ln>
                <a:noFill/>
              </a:ln>
              <a:solidFill>
                <a:srgbClr val="00B2CB"/>
              </a:solidFill>
              <a:effectLst/>
              <a:uLnTx/>
              <a:uFillTx/>
            </a:endParaRPr>
          </a:p>
        </p:txBody>
      </p:sp>
      <p:cxnSp>
        <p:nvCxnSpPr>
          <p:cNvPr id="6" name="Connecteur droit 5"/>
          <p:cNvCxnSpPr/>
          <p:nvPr/>
        </p:nvCxnSpPr>
        <p:spPr>
          <a:xfrm>
            <a:off x="2244000" y="1432323"/>
            <a:ext cx="0" cy="1871027"/>
          </a:xfrm>
          <a:prstGeom prst="line">
            <a:avLst/>
          </a:prstGeom>
          <a:noFill/>
          <a:ln w="19050" cap="flat" cmpd="sng" algn="ctr">
            <a:solidFill>
              <a:srgbClr val="FFFFFF">
                <a:lumMod val="65000"/>
              </a:srgbClr>
            </a:solidFill>
            <a:prstDash val="solid"/>
          </a:ln>
          <a:effectLst/>
        </p:spPr>
      </p:cxnSp>
      <p:cxnSp>
        <p:nvCxnSpPr>
          <p:cNvPr id="7" name="Connecteur droit 6"/>
          <p:cNvCxnSpPr/>
          <p:nvPr/>
        </p:nvCxnSpPr>
        <p:spPr>
          <a:xfrm>
            <a:off x="4572000" y="1432323"/>
            <a:ext cx="0" cy="1871027"/>
          </a:xfrm>
          <a:prstGeom prst="line">
            <a:avLst/>
          </a:prstGeom>
          <a:noFill/>
          <a:ln w="19050" cap="flat" cmpd="sng" algn="ctr">
            <a:solidFill>
              <a:srgbClr val="FFFFFF">
                <a:lumMod val="65000"/>
              </a:srgbClr>
            </a:solidFill>
            <a:prstDash val="solid"/>
          </a:ln>
          <a:effectLst/>
        </p:spPr>
      </p:cxnSp>
      <p:cxnSp>
        <p:nvCxnSpPr>
          <p:cNvPr id="8" name="Connecteur droit 7"/>
          <p:cNvCxnSpPr/>
          <p:nvPr/>
        </p:nvCxnSpPr>
        <p:spPr>
          <a:xfrm>
            <a:off x="6900000" y="1432323"/>
            <a:ext cx="0" cy="1871027"/>
          </a:xfrm>
          <a:prstGeom prst="line">
            <a:avLst/>
          </a:prstGeom>
          <a:noFill/>
          <a:ln w="19050" cap="flat" cmpd="sng" algn="ctr">
            <a:solidFill>
              <a:srgbClr val="FFFFFF">
                <a:lumMod val="65000"/>
              </a:srgbClr>
            </a:solidFill>
            <a:prstDash val="solid"/>
          </a:ln>
          <a:effectLst/>
        </p:spPr>
      </p:cxnSp>
      <p:sp>
        <p:nvSpPr>
          <p:cNvPr id="9" name="Espace réservé du contenu 2"/>
          <p:cNvSpPr txBox="1">
            <a:spLocks/>
          </p:cNvSpPr>
          <p:nvPr/>
        </p:nvSpPr>
        <p:spPr>
          <a:xfrm>
            <a:off x="2328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2</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Les </a:t>
            </a:r>
            <a:r>
              <a:rPr lang="fr-FR" sz="2400" kern="0" dirty="0">
                <a:solidFill>
                  <a:srgbClr val="581D74"/>
                </a:solidFill>
                <a:latin typeface="+mj-lt"/>
              </a:rPr>
              <a:t>services financiers </a:t>
            </a:r>
            <a:r>
              <a:rPr lang="fr-FR" sz="2400" kern="0" dirty="0" smtClean="0">
                <a:solidFill>
                  <a:srgbClr val="581D74"/>
                </a:solidFill>
                <a:latin typeface="+mj-lt"/>
              </a:rPr>
              <a:t>mobiles</a:t>
            </a:r>
            <a:endParaRPr lang="fr-FR" sz="4400" dirty="0">
              <a:solidFill>
                <a:srgbClr val="00B2CB"/>
              </a:solidFill>
              <a:latin typeface="+mj-lt"/>
            </a:endParaRPr>
          </a:p>
        </p:txBody>
      </p:sp>
      <p:sp>
        <p:nvSpPr>
          <p:cNvPr id="10" name="Espace réservé du contenu 2"/>
          <p:cNvSpPr txBox="1">
            <a:spLocks/>
          </p:cNvSpPr>
          <p:nvPr/>
        </p:nvSpPr>
        <p:spPr>
          <a:xfrm>
            <a:off x="4656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3</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a:solidFill>
                  <a:srgbClr val="581D74"/>
                </a:solidFill>
              </a:rPr>
              <a:t>Les paiements par mobile</a:t>
            </a:r>
            <a:endParaRPr lang="fr-FR" sz="4400" dirty="0">
              <a:solidFill>
                <a:srgbClr val="00B2CB"/>
              </a:solidFill>
            </a:endParaRPr>
          </a:p>
        </p:txBody>
      </p:sp>
      <p:sp>
        <p:nvSpPr>
          <p:cNvPr id="11" name="Espace réservé du contenu 2"/>
          <p:cNvSpPr txBox="1">
            <a:spLocks/>
          </p:cNvSpPr>
          <p:nvPr/>
        </p:nvSpPr>
        <p:spPr>
          <a:xfrm>
            <a:off x="6984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4</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Perspectives</a:t>
            </a:r>
            <a:endParaRPr lang="fr-FR" sz="4400" dirty="0">
              <a:solidFill>
                <a:srgbClr val="00B2CB"/>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 2" hidden="1"/>
          <p:cNvGraphicFramePr>
            <a:graphicFrameLocks noChangeAspect="1"/>
          </p:cNvGraphicFramePr>
          <p:nvPr>
            <p:custDataLst>
              <p:tags r:id="rId2"/>
            </p:custDataLst>
            <p:extLst>
              <p:ext uri="{D42A27DB-BD31-4B8C-83A1-F6EECF244321}">
                <p14:modId xmlns:p14="http://schemas.microsoft.com/office/powerpoint/2010/main" val="5199896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03" name="Diapositive think-cell" r:id="rId4" imgW="270" imgH="270" progId="TCLayout.ActiveDocument.1">
                  <p:embed/>
                </p:oleObj>
              </mc:Choice>
              <mc:Fallback>
                <p:oleObj name="Diapositive think-cell"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4098" name="Picture 2" descr="Afficher l'image d'origi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2345" y="227706"/>
            <a:ext cx="4301656" cy="4409206"/>
          </a:xfrm>
          <a:prstGeom prst="rect">
            <a:avLst/>
          </a:prstGeom>
          <a:noFill/>
          <a:extLst>
            <a:ext uri="{909E8E84-426E-40DD-AFC4-6F175D3DCCD1}">
              <a14:hiddenFill xmlns:a14="http://schemas.microsoft.com/office/drawing/2010/main">
                <a:solidFill>
                  <a:srgbClr val="FFFFFF"/>
                </a:solidFill>
              </a14:hiddenFill>
            </a:ext>
          </a:extLst>
        </p:spPr>
      </p:pic>
      <p:sp>
        <p:nvSpPr>
          <p:cNvPr id="7170" name="Rectangle 2"/>
          <p:cNvSpPr>
            <a:spLocks noGrp="1" noChangeArrowheads="1"/>
          </p:cNvSpPr>
          <p:nvPr>
            <p:ph type="title"/>
          </p:nvPr>
        </p:nvSpPr>
        <p:spPr/>
        <p:txBody>
          <a:bodyPr/>
          <a:lstStyle/>
          <a:p>
            <a:pPr eaLnBrk="1" hangingPunct="1">
              <a:defRPr/>
            </a:pPr>
            <a:r>
              <a:rPr lang="pt-BR" dirty="0">
                <a:solidFill>
                  <a:schemeClr val="accent3"/>
                </a:solidFill>
              </a:rPr>
              <a:t>1</a:t>
            </a:r>
            <a:r>
              <a:rPr lang="pt-BR" dirty="0" smtClean="0">
                <a:solidFill>
                  <a:schemeClr val="accent3"/>
                </a:solidFill>
              </a:rPr>
              <a:t>. </a:t>
            </a:r>
            <a:r>
              <a:rPr lang="pt-BR" dirty="0" smtClean="0"/>
              <a:t>L’Afrique et le digital</a:t>
            </a:r>
            <a:endParaRPr lang="fr-FR" dirty="0" smtClean="0"/>
          </a:p>
        </p:txBody>
      </p:sp>
      <p:sp>
        <p:nvSpPr>
          <p:cNvPr id="7171" name="Rectangle 3"/>
          <p:cNvSpPr>
            <a:spLocks noGrp="1" noChangeArrowheads="1"/>
          </p:cNvSpPr>
          <p:nvPr>
            <p:ph sz="half" idx="1"/>
          </p:nvPr>
        </p:nvSpPr>
        <p:spPr>
          <a:xfrm>
            <a:off x="347406" y="881230"/>
            <a:ext cx="3055742" cy="955522"/>
          </a:xfrm>
          <a:solidFill>
            <a:schemeClr val="accent5">
              <a:lumMod val="40000"/>
              <a:lumOff val="60000"/>
            </a:schemeClr>
          </a:solidFill>
        </p:spPr>
        <p:txBody>
          <a:bodyPr/>
          <a:lstStyle/>
          <a:p>
            <a:pPr marL="0" indent="0" algn="ctr">
              <a:buNone/>
            </a:pPr>
            <a:r>
              <a:rPr lang="fr-FR" sz="1100" b="0" dirty="0"/>
              <a:t>Le digital (ou numérique) est devenu un </a:t>
            </a:r>
            <a:r>
              <a:rPr lang="fr-FR" sz="1100" dirty="0"/>
              <a:t>impératif </a:t>
            </a:r>
            <a:r>
              <a:rPr lang="fr-FR" sz="1100" dirty="0" smtClean="0"/>
              <a:t>pour l’entreprise </a:t>
            </a:r>
            <a:r>
              <a:rPr lang="fr-FR" sz="1100" b="0" dirty="0"/>
              <a:t>et aucune région de la planète ne </a:t>
            </a:r>
            <a:r>
              <a:rPr lang="fr-FR" sz="1100" b="0" dirty="0" smtClean="0"/>
              <a:t>peut aujourd’hui </a:t>
            </a:r>
            <a:r>
              <a:rPr lang="fr-FR" sz="1100" b="0" dirty="0"/>
              <a:t>échapper à son </a:t>
            </a:r>
            <a:r>
              <a:rPr lang="fr-FR" sz="1100" b="0" dirty="0" smtClean="0"/>
              <a:t>influence</a:t>
            </a:r>
          </a:p>
        </p:txBody>
      </p:sp>
      <p:sp>
        <p:nvSpPr>
          <p:cNvPr id="2" name="Espace réservé du contenu 1"/>
          <p:cNvSpPr>
            <a:spLocks noGrp="1"/>
          </p:cNvSpPr>
          <p:nvPr>
            <p:ph sz="half" idx="2"/>
          </p:nvPr>
        </p:nvSpPr>
        <p:spPr>
          <a:xfrm>
            <a:off x="5162991" y="801722"/>
            <a:ext cx="3307742" cy="1726775"/>
          </a:xfrm>
          <a:noFill/>
        </p:spPr>
        <p:txBody>
          <a:bodyPr/>
          <a:lstStyle/>
          <a:p>
            <a:pPr marL="0" indent="0">
              <a:buNone/>
            </a:pPr>
            <a:r>
              <a:rPr lang="fr-FR" dirty="0">
                <a:solidFill>
                  <a:schemeClr val="bg1"/>
                </a:solidFill>
              </a:rPr>
              <a:t>L’Afrique présente un potentiel incontesté dans le numérique</a:t>
            </a:r>
          </a:p>
          <a:p>
            <a:pPr marL="179387" lvl="1" indent="0">
              <a:buNone/>
            </a:pPr>
            <a:r>
              <a:rPr lang="fr-FR" dirty="0" smtClean="0">
                <a:solidFill>
                  <a:schemeClr val="bg1"/>
                </a:solidFill>
              </a:rPr>
              <a:t>Entre 167 et 300 </a:t>
            </a:r>
            <a:r>
              <a:rPr lang="fr-FR" dirty="0">
                <a:solidFill>
                  <a:schemeClr val="bg1"/>
                </a:solidFill>
              </a:rPr>
              <a:t>millions d’utilisateurs </a:t>
            </a:r>
            <a:r>
              <a:rPr lang="fr-FR" dirty="0" smtClean="0">
                <a:solidFill>
                  <a:schemeClr val="bg1"/>
                </a:solidFill>
              </a:rPr>
              <a:t>internet, moins de 10% de la population africaine</a:t>
            </a:r>
            <a:endParaRPr lang="fr-FR" dirty="0">
              <a:solidFill>
                <a:schemeClr val="bg1"/>
              </a:solidFill>
            </a:endParaRPr>
          </a:p>
          <a:p>
            <a:pPr marL="179387" lvl="1" indent="0">
              <a:buNone/>
            </a:pPr>
            <a:r>
              <a:rPr lang="fr-FR" dirty="0" smtClean="0">
                <a:solidFill>
                  <a:schemeClr val="bg1"/>
                </a:solidFill>
              </a:rPr>
              <a:t>70</a:t>
            </a:r>
            <a:r>
              <a:rPr lang="fr-FR" dirty="0">
                <a:solidFill>
                  <a:schemeClr val="bg1"/>
                </a:solidFill>
              </a:rPr>
              <a:t>% de la population </a:t>
            </a:r>
            <a:r>
              <a:rPr lang="fr-FR" dirty="0" smtClean="0">
                <a:solidFill>
                  <a:schemeClr val="bg1"/>
                </a:solidFill>
              </a:rPr>
              <a:t>en moyenne abonnée </a:t>
            </a:r>
            <a:r>
              <a:rPr lang="fr-FR" dirty="0">
                <a:solidFill>
                  <a:schemeClr val="bg1"/>
                </a:solidFill>
              </a:rPr>
              <a:t>aux téléphones mobiles </a:t>
            </a:r>
          </a:p>
        </p:txBody>
      </p:sp>
      <p:sp>
        <p:nvSpPr>
          <p:cNvPr id="5" name="Rectangle 3"/>
          <p:cNvSpPr txBox="1">
            <a:spLocks noChangeArrowheads="1"/>
          </p:cNvSpPr>
          <p:nvPr/>
        </p:nvSpPr>
        <p:spPr bwMode="auto">
          <a:xfrm>
            <a:off x="347405" y="3323582"/>
            <a:ext cx="3271764" cy="986025"/>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179388" indent="-179388" algn="l" rtl="0" eaLnBrk="1" fontAlgn="base" hangingPunct="1">
              <a:spcBef>
                <a:spcPct val="20000"/>
              </a:spcBef>
              <a:spcAft>
                <a:spcPct val="0"/>
              </a:spcAft>
              <a:buClr>
                <a:schemeClr val="accent1"/>
              </a:buClr>
              <a:buSzPct val="80000"/>
              <a:buFont typeface="Wingdings" pitchFamily="2" charset="2"/>
              <a:buChar char="l"/>
              <a:defRPr sz="1200" b="1">
                <a:solidFill>
                  <a:schemeClr val="accent1"/>
                </a:solidFill>
                <a:latin typeface="+mn-lt"/>
                <a:ea typeface="+mn-ea"/>
                <a:cs typeface="+mn-cs"/>
              </a:defRPr>
            </a:lvl1pPr>
            <a:lvl2pPr marL="358775" indent="-179388" algn="l" rtl="0" eaLnBrk="1" fontAlgn="base" hangingPunct="1">
              <a:spcBef>
                <a:spcPct val="20000"/>
              </a:spcBef>
              <a:spcAft>
                <a:spcPct val="0"/>
              </a:spcAft>
              <a:buClr>
                <a:srgbClr val="F47920"/>
              </a:buClr>
              <a:buFont typeface="Verdana" pitchFamily="34" charset="0"/>
              <a:buChar char="&gt;"/>
              <a:defRPr sz="1100">
                <a:solidFill>
                  <a:schemeClr val="tx1"/>
                </a:solidFill>
                <a:latin typeface="+mn-lt"/>
              </a:defRPr>
            </a:lvl2pPr>
            <a:lvl3pPr marL="538163" indent="-179388" algn="l" rtl="0" eaLnBrk="1" fontAlgn="base" hangingPunct="1">
              <a:spcBef>
                <a:spcPct val="20000"/>
              </a:spcBef>
              <a:spcAft>
                <a:spcPct val="0"/>
              </a:spcAft>
              <a:buClr>
                <a:schemeClr val="accent2"/>
              </a:buClr>
              <a:buSzPct val="90000"/>
              <a:buChar char="•"/>
              <a:defRPr sz="1050">
                <a:solidFill>
                  <a:schemeClr val="tx1"/>
                </a:solidFill>
                <a:latin typeface="+mn-lt"/>
              </a:defRPr>
            </a:lvl3pPr>
            <a:lvl4pPr marL="717550" indent="-179388" algn="l" rtl="0" eaLnBrk="1" fontAlgn="base" hangingPunct="1">
              <a:spcBef>
                <a:spcPct val="20000"/>
              </a:spcBef>
              <a:spcAft>
                <a:spcPct val="0"/>
              </a:spcAft>
              <a:buClr>
                <a:srgbClr val="BDCF41"/>
              </a:buClr>
              <a:buSzPct val="80000"/>
              <a:buFont typeface="Courier New" pitchFamily="49" charset="0"/>
              <a:buChar char="o"/>
              <a:defRPr sz="1000">
                <a:solidFill>
                  <a:schemeClr val="tx1"/>
                </a:solidFill>
                <a:latin typeface="+mn-lt"/>
              </a:defRPr>
            </a:lvl4pPr>
            <a:lvl5pPr marL="896938" indent="-179388" algn="l" rtl="0" eaLnBrk="1" fontAlgn="base" hangingPunct="1">
              <a:spcBef>
                <a:spcPct val="20000"/>
              </a:spcBef>
              <a:spcAft>
                <a:spcPct val="0"/>
              </a:spcAft>
              <a:buClr>
                <a:srgbClr val="B0006C"/>
              </a:buClr>
              <a:buFont typeface="Arial" charset="0"/>
              <a:buChar char="»"/>
              <a:defRPr sz="10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9pPr>
          </a:lstStyle>
          <a:p>
            <a:pPr marL="0" indent="0">
              <a:buNone/>
            </a:pPr>
            <a:r>
              <a:rPr lang="fr-FR" sz="1100" b="0" kern="0" dirty="0" smtClean="0"/>
              <a:t>Dans les pays les moins dotés en infrastructures, le numérique permet de </a:t>
            </a:r>
            <a:r>
              <a:rPr lang="fr-FR" sz="1100" kern="0" dirty="0" smtClean="0"/>
              <a:t>réaliser des gains générationnels importants</a:t>
            </a:r>
            <a:r>
              <a:rPr lang="fr-FR" sz="1100" b="0" kern="0" dirty="0" smtClean="0"/>
              <a:t>, dépassant les limites qu’ont imposé jusqu’alors ces déficits structurels</a:t>
            </a:r>
          </a:p>
        </p:txBody>
      </p:sp>
      <p:sp>
        <p:nvSpPr>
          <p:cNvPr id="6" name="Rectangle 3"/>
          <p:cNvSpPr txBox="1">
            <a:spLocks noChangeArrowheads="1"/>
          </p:cNvSpPr>
          <p:nvPr/>
        </p:nvSpPr>
        <p:spPr bwMode="auto">
          <a:xfrm>
            <a:off x="347405" y="2099104"/>
            <a:ext cx="3039840" cy="1017807"/>
          </a:xfrm>
          <a:prstGeom prst="rect">
            <a:avLst/>
          </a:prstGeom>
          <a:solidFill>
            <a:schemeClr val="accent5">
              <a:lumMod val="40000"/>
              <a:lumOff val="60000"/>
            </a:schemeClr>
          </a:solidFill>
          <a:ln>
            <a:noFill/>
          </a:ln>
          <a:extLst/>
        </p:spPr>
        <p:txBody>
          <a:bodyPr vert="horz" wrap="square" lIns="91440" tIns="45720" rIns="91440" bIns="45720" numCol="1" anchor="t" anchorCtr="0" compatLnSpc="1">
            <a:prstTxWarp prst="textNoShape">
              <a:avLst/>
            </a:prstTxWarp>
          </a:bodyPr>
          <a:lstStyle>
            <a:lvl1pPr marL="179388" indent="-179388" algn="l" rtl="0" eaLnBrk="1" fontAlgn="base" hangingPunct="1">
              <a:spcBef>
                <a:spcPct val="20000"/>
              </a:spcBef>
              <a:spcAft>
                <a:spcPct val="0"/>
              </a:spcAft>
              <a:buClr>
                <a:schemeClr val="accent1"/>
              </a:buClr>
              <a:buSzPct val="80000"/>
              <a:buFont typeface="Wingdings" pitchFamily="2" charset="2"/>
              <a:buChar char="l"/>
              <a:defRPr sz="1200" b="1">
                <a:solidFill>
                  <a:schemeClr val="accent1"/>
                </a:solidFill>
                <a:latin typeface="+mn-lt"/>
                <a:ea typeface="+mn-ea"/>
                <a:cs typeface="+mn-cs"/>
              </a:defRPr>
            </a:lvl1pPr>
            <a:lvl2pPr marL="358775" indent="-179388" algn="l" rtl="0" eaLnBrk="1" fontAlgn="base" hangingPunct="1">
              <a:spcBef>
                <a:spcPct val="20000"/>
              </a:spcBef>
              <a:spcAft>
                <a:spcPct val="0"/>
              </a:spcAft>
              <a:buClr>
                <a:srgbClr val="F47920"/>
              </a:buClr>
              <a:buFont typeface="Verdana" pitchFamily="34" charset="0"/>
              <a:buChar char="&gt;"/>
              <a:defRPr sz="1100">
                <a:solidFill>
                  <a:schemeClr val="tx1"/>
                </a:solidFill>
                <a:latin typeface="+mn-lt"/>
              </a:defRPr>
            </a:lvl2pPr>
            <a:lvl3pPr marL="538163" indent="-179388" algn="l" rtl="0" eaLnBrk="1" fontAlgn="base" hangingPunct="1">
              <a:spcBef>
                <a:spcPct val="20000"/>
              </a:spcBef>
              <a:spcAft>
                <a:spcPct val="0"/>
              </a:spcAft>
              <a:buClr>
                <a:schemeClr val="accent2"/>
              </a:buClr>
              <a:buSzPct val="90000"/>
              <a:buChar char="•"/>
              <a:defRPr sz="1050">
                <a:solidFill>
                  <a:schemeClr val="tx1"/>
                </a:solidFill>
                <a:latin typeface="+mn-lt"/>
              </a:defRPr>
            </a:lvl3pPr>
            <a:lvl4pPr marL="717550" indent="-179388" algn="l" rtl="0" eaLnBrk="1" fontAlgn="base" hangingPunct="1">
              <a:spcBef>
                <a:spcPct val="20000"/>
              </a:spcBef>
              <a:spcAft>
                <a:spcPct val="0"/>
              </a:spcAft>
              <a:buClr>
                <a:srgbClr val="BDCF41"/>
              </a:buClr>
              <a:buSzPct val="80000"/>
              <a:buFont typeface="Courier New" pitchFamily="49" charset="0"/>
              <a:buChar char="o"/>
              <a:defRPr sz="1000">
                <a:solidFill>
                  <a:schemeClr val="tx1"/>
                </a:solidFill>
                <a:latin typeface="+mn-lt"/>
              </a:defRPr>
            </a:lvl4pPr>
            <a:lvl5pPr marL="896938" indent="-179388" algn="l" rtl="0" eaLnBrk="1" fontAlgn="base" hangingPunct="1">
              <a:spcBef>
                <a:spcPct val="20000"/>
              </a:spcBef>
              <a:spcAft>
                <a:spcPct val="0"/>
              </a:spcAft>
              <a:buClr>
                <a:srgbClr val="B0006C"/>
              </a:buClr>
              <a:buFont typeface="Arial" charset="0"/>
              <a:buChar char="»"/>
              <a:defRPr sz="10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9pPr>
          </a:lstStyle>
          <a:p>
            <a:pPr marL="0" indent="0" algn="ctr">
              <a:buNone/>
            </a:pPr>
            <a:r>
              <a:rPr lang="fr-FR" sz="1100" b="0" kern="0" dirty="0" smtClean="0"/>
              <a:t>Selon Michel Serres, la révolution numérique en cours aura des effets au moins aussi considérables qu’en leur temps l’invention de </a:t>
            </a:r>
            <a:r>
              <a:rPr lang="fr-FR" sz="1100" kern="0" dirty="0" smtClean="0"/>
              <a:t>l</a:t>
            </a:r>
            <a:r>
              <a:rPr lang="fr-FR" sz="1100" u="sng" kern="0" dirty="0" smtClean="0"/>
              <a:t>’écriture</a:t>
            </a:r>
            <a:r>
              <a:rPr lang="fr-FR" sz="1100" b="0" kern="0" dirty="0" smtClean="0"/>
              <a:t> puis celle de </a:t>
            </a:r>
            <a:r>
              <a:rPr lang="fr-FR" sz="1100" kern="0" dirty="0" smtClean="0"/>
              <a:t>l’imprimerie</a:t>
            </a:r>
          </a:p>
        </p:txBody>
      </p:sp>
      <p:sp>
        <p:nvSpPr>
          <p:cNvPr id="9" name="Espace réservé du contenu 1"/>
          <p:cNvSpPr txBox="1">
            <a:spLocks/>
          </p:cNvSpPr>
          <p:nvPr/>
        </p:nvSpPr>
        <p:spPr bwMode="auto">
          <a:xfrm>
            <a:off x="4613082" y="3303748"/>
            <a:ext cx="3767593" cy="1005859"/>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179388" indent="-179388" algn="l" rtl="0" eaLnBrk="1" fontAlgn="base" hangingPunct="1">
              <a:spcBef>
                <a:spcPct val="20000"/>
              </a:spcBef>
              <a:spcAft>
                <a:spcPct val="0"/>
              </a:spcAft>
              <a:buClr>
                <a:schemeClr val="accent1"/>
              </a:buClr>
              <a:buSzPct val="80000"/>
              <a:buFont typeface="Wingdings" pitchFamily="2" charset="2"/>
              <a:buChar char="l"/>
              <a:defRPr sz="1200" b="1">
                <a:solidFill>
                  <a:schemeClr val="accent1"/>
                </a:solidFill>
                <a:latin typeface="+mn-lt"/>
                <a:ea typeface="+mn-ea"/>
                <a:cs typeface="+mn-cs"/>
              </a:defRPr>
            </a:lvl1pPr>
            <a:lvl2pPr marL="358775" indent="-179388" algn="l" rtl="0" eaLnBrk="1" fontAlgn="base" hangingPunct="1">
              <a:spcBef>
                <a:spcPct val="20000"/>
              </a:spcBef>
              <a:spcAft>
                <a:spcPct val="0"/>
              </a:spcAft>
              <a:buClr>
                <a:srgbClr val="F47920"/>
              </a:buClr>
              <a:buFont typeface="Verdana" pitchFamily="34" charset="0"/>
              <a:buChar char="&gt;"/>
              <a:defRPr sz="1100">
                <a:solidFill>
                  <a:schemeClr val="tx1"/>
                </a:solidFill>
                <a:latin typeface="+mn-lt"/>
              </a:defRPr>
            </a:lvl2pPr>
            <a:lvl3pPr marL="538163" indent="-179388" algn="l" rtl="0" eaLnBrk="1" fontAlgn="base" hangingPunct="1">
              <a:spcBef>
                <a:spcPct val="20000"/>
              </a:spcBef>
              <a:spcAft>
                <a:spcPct val="0"/>
              </a:spcAft>
              <a:buClr>
                <a:schemeClr val="accent2"/>
              </a:buClr>
              <a:buSzPct val="90000"/>
              <a:buChar char="•"/>
              <a:defRPr sz="1050">
                <a:solidFill>
                  <a:schemeClr val="tx1"/>
                </a:solidFill>
                <a:latin typeface="+mn-lt"/>
              </a:defRPr>
            </a:lvl3pPr>
            <a:lvl4pPr marL="717550" indent="-179388" algn="l" rtl="0" eaLnBrk="1" fontAlgn="base" hangingPunct="1">
              <a:spcBef>
                <a:spcPct val="20000"/>
              </a:spcBef>
              <a:spcAft>
                <a:spcPct val="0"/>
              </a:spcAft>
              <a:buClr>
                <a:srgbClr val="BDCF41"/>
              </a:buClr>
              <a:buSzPct val="80000"/>
              <a:buFont typeface="Courier New" pitchFamily="49" charset="0"/>
              <a:buChar char="o"/>
              <a:defRPr sz="1000">
                <a:solidFill>
                  <a:schemeClr val="tx1"/>
                </a:solidFill>
                <a:latin typeface="+mn-lt"/>
              </a:defRPr>
            </a:lvl4pPr>
            <a:lvl5pPr marL="896938" indent="-179388" algn="l" rtl="0" eaLnBrk="1" fontAlgn="base" hangingPunct="1">
              <a:spcBef>
                <a:spcPct val="20000"/>
              </a:spcBef>
              <a:spcAft>
                <a:spcPct val="0"/>
              </a:spcAft>
              <a:buClr>
                <a:srgbClr val="B0006C"/>
              </a:buClr>
              <a:buFont typeface="Arial" charset="0"/>
              <a:buChar char="»"/>
              <a:defRPr sz="10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800">
                <a:solidFill>
                  <a:schemeClr val="tx1"/>
                </a:solidFill>
                <a:latin typeface="+mn-lt"/>
              </a:defRPr>
            </a:lvl9pPr>
          </a:lstStyle>
          <a:p>
            <a:pPr marL="0" lvl="1" indent="0">
              <a:buClr>
                <a:schemeClr val="accent1"/>
              </a:buClr>
              <a:buSzPct val="80000"/>
              <a:buFont typeface="Verdana" pitchFamily="34" charset="0"/>
              <a:buNone/>
            </a:pPr>
            <a:r>
              <a:rPr lang="fr-FR" kern="0" dirty="0" smtClean="0">
                <a:solidFill>
                  <a:schemeClr val="accent1"/>
                </a:solidFill>
              </a:rPr>
              <a:t>De la même façon que le </a:t>
            </a:r>
            <a:r>
              <a:rPr lang="fr-FR" b="1" kern="0" dirty="0" smtClean="0">
                <a:solidFill>
                  <a:schemeClr val="accent1"/>
                </a:solidFill>
              </a:rPr>
              <a:t>continent africain </a:t>
            </a:r>
            <a:r>
              <a:rPr lang="fr-FR" kern="0" dirty="0" smtClean="0">
                <a:solidFill>
                  <a:schemeClr val="accent1"/>
                </a:solidFill>
              </a:rPr>
              <a:t>a brûlé l'étape de la téléphonie fixe pour aller immédiatement à celle du portable, il est en train de sauter l'étape de la banque en ligne pour </a:t>
            </a:r>
            <a:r>
              <a:rPr lang="fr-FR" b="1" kern="0" dirty="0" smtClean="0">
                <a:solidFill>
                  <a:schemeClr val="accent1"/>
                </a:solidFill>
              </a:rPr>
              <a:t>passer directement à la banque </a:t>
            </a:r>
            <a:r>
              <a:rPr lang="fr-FR" b="1" kern="0" dirty="0" smtClean="0">
                <a:solidFill>
                  <a:schemeClr val="accent1"/>
                </a:solidFill>
              </a:rPr>
              <a:t>mobile</a:t>
            </a:r>
            <a:endParaRPr lang="fr-FR" kern="0" dirty="0" smtClean="0">
              <a:solidFill>
                <a:schemeClr val="accent1"/>
              </a:solidFill>
            </a:endParaRPr>
          </a:p>
          <a:p>
            <a:pPr marL="0" indent="0">
              <a:buFont typeface="Wingdings" pitchFamily="2" charset="2"/>
              <a:buNone/>
            </a:pPr>
            <a:endParaRPr lang="fr-FR" sz="1100" b="0" kern="0" dirty="0"/>
          </a:p>
        </p:txBody>
      </p:sp>
      <p:sp>
        <p:nvSpPr>
          <p:cNvPr id="4" name="Double flèche horizontale 3"/>
          <p:cNvSpPr/>
          <p:nvPr/>
        </p:nvSpPr>
        <p:spPr bwMode="auto">
          <a:xfrm>
            <a:off x="3832528" y="3731101"/>
            <a:ext cx="588397" cy="170985"/>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solidFill>
                  <a:schemeClr val="accent3"/>
                </a:solidFill>
              </a:rPr>
              <a:t>1. </a:t>
            </a:r>
            <a:r>
              <a:rPr lang="pt-BR" dirty="0"/>
              <a:t>L’Afrique et le </a:t>
            </a:r>
            <a:r>
              <a:rPr lang="pt-BR" dirty="0" smtClean="0"/>
              <a:t>digital</a:t>
            </a:r>
            <a:endParaRPr lang="fr-FR" b="0" dirty="0">
              <a:solidFill>
                <a:schemeClr val="accent3"/>
              </a:solidFill>
            </a:endParaRPr>
          </a:p>
        </p:txBody>
      </p:sp>
      <p:sp>
        <p:nvSpPr>
          <p:cNvPr id="3" name="Espace réservé du contenu 2"/>
          <p:cNvSpPr>
            <a:spLocks noGrp="1"/>
          </p:cNvSpPr>
          <p:nvPr>
            <p:ph sz="half" idx="1"/>
          </p:nvPr>
        </p:nvSpPr>
        <p:spPr/>
        <p:txBody>
          <a:bodyPr/>
          <a:lstStyle/>
          <a:p>
            <a:r>
              <a:rPr lang="fr-FR" dirty="0" smtClean="0"/>
              <a:t>D’abord sur base de technologie USSD, avec </a:t>
            </a:r>
            <a:r>
              <a:rPr lang="fr-FR" dirty="0"/>
              <a:t>l’arrivée des versions asiatiques moins chères, le </a:t>
            </a:r>
            <a:r>
              <a:rPr lang="fr-FR" sz="1600" dirty="0">
                <a:solidFill>
                  <a:srgbClr val="92D050"/>
                </a:solidFill>
              </a:rPr>
              <a:t>smartphone</a:t>
            </a:r>
            <a:r>
              <a:rPr lang="fr-FR" i="1" dirty="0"/>
              <a:t> </a:t>
            </a:r>
            <a:r>
              <a:rPr lang="fr-FR" dirty="0"/>
              <a:t>change la donne en </a:t>
            </a:r>
            <a:r>
              <a:rPr lang="fr-FR" dirty="0" smtClean="0"/>
              <a:t>Afrique</a:t>
            </a:r>
            <a:endParaRPr lang="fr-FR" dirty="0"/>
          </a:p>
          <a:p>
            <a:pPr lvl="1"/>
            <a:r>
              <a:rPr lang="fr-FR" dirty="0"/>
              <a:t>Accès à internet 24h/24 et 7 jours/7</a:t>
            </a:r>
          </a:p>
          <a:p>
            <a:pPr lvl="1"/>
            <a:r>
              <a:rPr lang="fr-FR" dirty="0" smtClean="0"/>
              <a:t>66 </a:t>
            </a:r>
            <a:r>
              <a:rPr lang="fr-FR" dirty="0"/>
              <a:t>% d’abonnés à la téléphonie mobile </a:t>
            </a:r>
            <a:r>
              <a:rPr lang="fr-FR" dirty="0" smtClean="0"/>
              <a:t>(&gt;600 </a:t>
            </a:r>
            <a:r>
              <a:rPr lang="fr-FR" dirty="0"/>
              <a:t>millions de </a:t>
            </a:r>
            <a:r>
              <a:rPr lang="fr-FR" dirty="0" smtClean="0"/>
              <a:t>personnes)</a:t>
            </a:r>
            <a:r>
              <a:rPr lang="fr-FR" dirty="0"/>
              <a:t> </a:t>
            </a:r>
            <a:endParaRPr lang="fr-FR" dirty="0" smtClean="0"/>
          </a:p>
          <a:p>
            <a:pPr lvl="1"/>
            <a:r>
              <a:rPr lang="fr-FR" dirty="0" smtClean="0"/>
              <a:t>la </a:t>
            </a:r>
            <a:r>
              <a:rPr lang="fr-FR" dirty="0"/>
              <a:t>moitié des abonnés mobiles </a:t>
            </a:r>
            <a:r>
              <a:rPr lang="fr-FR" dirty="0" smtClean="0"/>
              <a:t>accède à internet via les </a:t>
            </a:r>
            <a:r>
              <a:rPr lang="fr-FR" dirty="0"/>
              <a:t>réseaux mobiles </a:t>
            </a:r>
            <a:endParaRPr lang="fr-FR" dirty="0" smtClean="0"/>
          </a:p>
          <a:p>
            <a:pPr lvl="2"/>
            <a:r>
              <a:rPr lang="fr-FR" dirty="0" smtClean="0"/>
              <a:t>USB </a:t>
            </a:r>
            <a:r>
              <a:rPr lang="fr-FR" dirty="0"/>
              <a:t>data internet, les box et les bornes </a:t>
            </a:r>
            <a:r>
              <a:rPr lang="fr-FR" dirty="0" smtClean="0"/>
              <a:t>Wifi</a:t>
            </a:r>
          </a:p>
          <a:p>
            <a:pPr lvl="2"/>
            <a:r>
              <a:rPr lang="fr-FR" dirty="0"/>
              <a:t>97% via internet mobile 3G en Côte d’Ivoire (5 millions d’abonnés à fin 2014</a:t>
            </a:r>
            <a:r>
              <a:rPr lang="fr-FR" dirty="0" smtClean="0"/>
              <a:t>)</a:t>
            </a:r>
            <a:endParaRPr lang="fr-FR" dirty="0"/>
          </a:p>
          <a:p>
            <a:pPr lvl="1"/>
            <a:r>
              <a:rPr lang="fr-FR" dirty="0" smtClean="0"/>
              <a:t>30% de smartphones sur </a:t>
            </a:r>
            <a:r>
              <a:rPr lang="fr-FR" dirty="0"/>
              <a:t>le </a:t>
            </a:r>
            <a:r>
              <a:rPr lang="fr-FR" dirty="0" smtClean="0"/>
              <a:t>continent</a:t>
            </a:r>
            <a:br>
              <a:rPr lang="fr-FR" dirty="0" smtClean="0"/>
            </a:br>
            <a:r>
              <a:rPr lang="fr-FR" dirty="0" smtClean="0"/>
              <a:t>+ </a:t>
            </a:r>
            <a:r>
              <a:rPr lang="fr-FR" dirty="0"/>
              <a:t>au Sénégal ou en Côte </a:t>
            </a:r>
            <a:r>
              <a:rPr lang="fr-FR" dirty="0" smtClean="0"/>
              <a:t>d’Ivoire</a:t>
            </a:r>
          </a:p>
          <a:p>
            <a:pPr lvl="1"/>
            <a:r>
              <a:rPr lang="fr-FR" dirty="0" smtClean="0"/>
              <a:t>Les copies : un </a:t>
            </a:r>
            <a:r>
              <a:rPr lang="fr-FR" dirty="0"/>
              <a:t>smartphone (« </a:t>
            </a:r>
            <a:r>
              <a:rPr lang="fr-FR" dirty="0" err="1"/>
              <a:t>Samsumg</a:t>
            </a:r>
            <a:r>
              <a:rPr lang="fr-FR" dirty="0"/>
              <a:t> » ou « </a:t>
            </a:r>
            <a:r>
              <a:rPr lang="fr-FR" dirty="0" err="1"/>
              <a:t>Notia</a:t>
            </a:r>
            <a:r>
              <a:rPr lang="fr-FR" dirty="0"/>
              <a:t> »…) est aujourd’hui accessible à moins de 30.000 CFA </a:t>
            </a:r>
          </a:p>
          <a:p>
            <a:pPr lvl="1"/>
            <a:endParaRPr lang="fr-FR" dirty="0" smtClean="0"/>
          </a:p>
          <a:p>
            <a:endParaRPr lang="fr-FR" dirty="0"/>
          </a:p>
        </p:txBody>
      </p:sp>
      <p:sp>
        <p:nvSpPr>
          <p:cNvPr id="4" name="Espace réservé du contenu 3"/>
          <p:cNvSpPr>
            <a:spLocks noGrp="1"/>
          </p:cNvSpPr>
          <p:nvPr>
            <p:ph sz="half" idx="2"/>
          </p:nvPr>
        </p:nvSpPr>
        <p:spPr/>
        <p:txBody>
          <a:bodyPr/>
          <a:lstStyle/>
          <a:p>
            <a:r>
              <a:rPr lang="fr-FR" dirty="0" smtClean="0"/>
              <a:t>Le </a:t>
            </a:r>
            <a:r>
              <a:rPr lang="fr-FR" dirty="0"/>
              <a:t>téléphone s’éloigne progressivement de sa fonction première </a:t>
            </a:r>
            <a:r>
              <a:rPr lang="fr-FR" dirty="0" smtClean="0"/>
              <a:t/>
            </a:r>
            <a:br>
              <a:rPr lang="fr-FR" dirty="0" smtClean="0"/>
            </a:br>
            <a:r>
              <a:rPr lang="fr-FR" dirty="0" smtClean="0"/>
              <a:t>pour </a:t>
            </a:r>
            <a:r>
              <a:rPr lang="fr-FR" dirty="0"/>
              <a:t>devenir un véritable </a:t>
            </a:r>
            <a:r>
              <a:rPr lang="fr-FR" sz="1400" dirty="0">
                <a:solidFill>
                  <a:srgbClr val="92D050"/>
                </a:solidFill>
              </a:rPr>
              <a:t>outil polyvalent </a:t>
            </a:r>
            <a:endParaRPr lang="fr-FR" sz="1400" dirty="0" smtClean="0">
              <a:solidFill>
                <a:srgbClr val="92D050"/>
              </a:solidFill>
            </a:endParaRPr>
          </a:p>
          <a:p>
            <a:pPr lvl="1"/>
            <a:r>
              <a:rPr lang="fr-FR" dirty="0" smtClean="0"/>
              <a:t>photographie</a:t>
            </a:r>
            <a:r>
              <a:rPr lang="fr-FR" dirty="0"/>
              <a:t>, services financiers, communication écrite ou voix IP</a:t>
            </a:r>
            <a:r>
              <a:rPr lang="fr-FR" dirty="0" smtClean="0"/>
              <a:t>)</a:t>
            </a:r>
          </a:p>
          <a:p>
            <a:endParaRPr lang="fr-FR" dirty="0" smtClean="0"/>
          </a:p>
          <a:p>
            <a:r>
              <a:rPr lang="fr-FR" dirty="0" smtClean="0"/>
              <a:t>Le </a:t>
            </a:r>
            <a:r>
              <a:rPr lang="fr-FR" dirty="0"/>
              <a:t>client </a:t>
            </a:r>
            <a:r>
              <a:rPr lang="fr-FR" dirty="0" smtClean="0"/>
              <a:t>devient </a:t>
            </a:r>
            <a:r>
              <a:rPr lang="fr-FR" dirty="0"/>
              <a:t>davantage </a:t>
            </a:r>
            <a:r>
              <a:rPr lang="fr-FR" sz="1400" dirty="0">
                <a:solidFill>
                  <a:srgbClr val="92D050"/>
                </a:solidFill>
              </a:rPr>
              <a:t>acteur de sa propre relation à </a:t>
            </a:r>
            <a:r>
              <a:rPr lang="fr-FR" sz="1400" dirty="0" smtClean="0">
                <a:solidFill>
                  <a:srgbClr val="92D050"/>
                </a:solidFill>
              </a:rPr>
              <a:t>l’argent</a:t>
            </a:r>
            <a:endParaRPr lang="fr-FR" sz="1400" dirty="0">
              <a:solidFill>
                <a:srgbClr val="92D050"/>
              </a:solidFill>
            </a:endParaRPr>
          </a:p>
          <a:p>
            <a:pPr lvl="1"/>
            <a:r>
              <a:rPr lang="fr-FR" dirty="0"/>
              <a:t>Au centre des préoccupations des entreprises bancaires, prestataires de paiement et des acteurs du commerce pour lesquels le paiement est </a:t>
            </a:r>
            <a:r>
              <a:rPr lang="fr-FR" dirty="0" smtClean="0"/>
              <a:t>essentiel</a:t>
            </a:r>
          </a:p>
          <a:p>
            <a:pPr lvl="1"/>
            <a:r>
              <a:rPr lang="fr-FR" dirty="0" smtClean="0"/>
              <a:t>Construire </a:t>
            </a:r>
            <a:r>
              <a:rPr lang="fr-FR" dirty="0"/>
              <a:t>une </a:t>
            </a:r>
            <a:r>
              <a:rPr lang="fr-FR" b="1" dirty="0"/>
              <a:t>relation continue</a:t>
            </a:r>
            <a:r>
              <a:rPr lang="fr-FR" dirty="0"/>
              <a:t> dans le temps banquier / client</a:t>
            </a:r>
          </a:p>
          <a:p>
            <a:endParaRPr lang="fr-FR" dirty="0"/>
          </a:p>
        </p:txBody>
      </p:sp>
    </p:spTree>
    <p:extLst>
      <p:ext uri="{BB962C8B-B14F-4D97-AF65-F5344CB8AC3E}">
        <p14:creationId xmlns:p14="http://schemas.microsoft.com/office/powerpoint/2010/main" val="113175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solidFill>
                  <a:schemeClr val="accent3"/>
                </a:solidFill>
              </a:rPr>
              <a:t>1. </a:t>
            </a:r>
            <a:r>
              <a:rPr lang="pt-BR" dirty="0"/>
              <a:t>L’Afrique et le digital</a:t>
            </a:r>
            <a:r>
              <a:rPr lang="fr-FR" dirty="0" smtClean="0"/>
              <a:t/>
            </a:r>
            <a:br>
              <a:rPr lang="fr-FR" dirty="0" smtClean="0"/>
            </a:br>
            <a:r>
              <a:rPr lang="fr-FR" b="0" dirty="0" smtClean="0">
                <a:solidFill>
                  <a:schemeClr val="accent3"/>
                </a:solidFill>
              </a:rPr>
              <a:t>La monnaie mobile </a:t>
            </a:r>
            <a:r>
              <a:rPr lang="fr-FR" b="0" dirty="0" smtClean="0">
                <a:solidFill>
                  <a:schemeClr val="accent3"/>
                </a:solidFill>
              </a:rPr>
              <a:t>(</a:t>
            </a:r>
            <a:r>
              <a:rPr lang="fr-FR" b="0" i="1" dirty="0">
                <a:solidFill>
                  <a:schemeClr val="accent3"/>
                </a:solidFill>
              </a:rPr>
              <a:t>m</a:t>
            </a:r>
            <a:r>
              <a:rPr lang="fr-FR" b="0" i="1" dirty="0" smtClean="0">
                <a:solidFill>
                  <a:schemeClr val="accent3"/>
                </a:solidFill>
              </a:rPr>
              <a:t>obile money</a:t>
            </a:r>
            <a:r>
              <a:rPr lang="fr-FR" b="0" dirty="0" smtClean="0">
                <a:solidFill>
                  <a:schemeClr val="accent3"/>
                </a:solidFill>
              </a:rPr>
              <a:t>)</a:t>
            </a:r>
            <a:endParaRPr lang="fr-FR" dirty="0"/>
          </a:p>
        </p:txBody>
      </p:sp>
      <p:sp>
        <p:nvSpPr>
          <p:cNvPr id="3" name="Espace réservé du contenu 2"/>
          <p:cNvSpPr>
            <a:spLocks noGrp="1"/>
          </p:cNvSpPr>
          <p:nvPr>
            <p:ph sz="half" idx="1"/>
          </p:nvPr>
        </p:nvSpPr>
        <p:spPr/>
        <p:txBody>
          <a:bodyPr/>
          <a:lstStyle/>
          <a:p>
            <a:r>
              <a:rPr lang="fr-FR" dirty="0" smtClean="0"/>
              <a:t>A l’échelle du continent</a:t>
            </a:r>
          </a:p>
          <a:p>
            <a:pPr lvl="1"/>
            <a:r>
              <a:rPr lang="fr-FR" dirty="0"/>
              <a:t>146 millions de comptes </a:t>
            </a:r>
            <a:r>
              <a:rPr lang="fr-FR" i="1" dirty="0"/>
              <a:t>mobile money </a:t>
            </a:r>
            <a:r>
              <a:rPr lang="fr-FR" dirty="0"/>
              <a:t>enregistrés, dont près de 62 millions sont actifs </a:t>
            </a:r>
          </a:p>
          <a:p>
            <a:endParaRPr lang="fr-FR" dirty="0" smtClean="0"/>
          </a:p>
          <a:p>
            <a:r>
              <a:rPr lang="fr-FR" dirty="0" smtClean="0"/>
              <a:t>Selon </a:t>
            </a:r>
            <a:r>
              <a:rPr lang="fr-FR" dirty="0"/>
              <a:t>la BCEAO, </a:t>
            </a:r>
            <a:r>
              <a:rPr lang="fr-FR" dirty="0" smtClean="0"/>
              <a:t>la sous-région dénombre </a:t>
            </a:r>
            <a:r>
              <a:rPr lang="fr-FR" dirty="0" smtClean="0"/>
              <a:t/>
            </a:r>
            <a:br>
              <a:rPr lang="fr-FR" dirty="0" smtClean="0"/>
            </a:br>
            <a:r>
              <a:rPr lang="fr-FR" dirty="0" smtClean="0">
                <a:solidFill>
                  <a:srgbClr val="92D050"/>
                </a:solidFill>
              </a:rPr>
              <a:t>20 </a:t>
            </a:r>
            <a:r>
              <a:rPr lang="fr-FR" dirty="0" smtClean="0">
                <a:solidFill>
                  <a:srgbClr val="92D050"/>
                </a:solidFill>
              </a:rPr>
              <a:t>millions d’usagers de monnaie mobile</a:t>
            </a:r>
            <a:r>
              <a:rPr lang="fr-FR" dirty="0" smtClean="0"/>
              <a:t> à fin 2015 </a:t>
            </a:r>
            <a:r>
              <a:rPr lang="fr-FR" sz="1050" b="0" dirty="0" smtClean="0"/>
              <a:t>(11 </a:t>
            </a:r>
            <a:r>
              <a:rPr lang="fr-FR" sz="1050" b="0" dirty="0" smtClean="0"/>
              <a:t>millions à fin </a:t>
            </a:r>
            <a:r>
              <a:rPr lang="fr-FR" sz="1050" b="0" dirty="0" smtClean="0"/>
              <a:t>2013)</a:t>
            </a:r>
            <a:endParaRPr lang="fr-FR" b="0" dirty="0" smtClean="0"/>
          </a:p>
          <a:p>
            <a:pPr lvl="1"/>
            <a:endParaRPr lang="fr-FR" dirty="0" smtClean="0"/>
          </a:p>
          <a:p>
            <a:r>
              <a:rPr lang="fr-FR" dirty="0" smtClean="0"/>
              <a:t>En </a:t>
            </a:r>
            <a:r>
              <a:rPr lang="fr-FR" dirty="0"/>
              <a:t>Afrique de l'Ouest, le téléphone mobile atteint un taux de pénétration de 44 </a:t>
            </a:r>
            <a:r>
              <a:rPr lang="fr-FR" dirty="0" smtClean="0"/>
              <a:t>% </a:t>
            </a:r>
            <a:endParaRPr lang="fr-FR" dirty="0"/>
          </a:p>
          <a:p>
            <a:pPr lvl="1"/>
            <a:r>
              <a:rPr lang="fr-FR" b="1" dirty="0">
                <a:solidFill>
                  <a:srgbClr val="92D050"/>
                </a:solidFill>
              </a:rPr>
              <a:t>346,9 milliards d'opérations </a:t>
            </a:r>
            <a:r>
              <a:rPr lang="fr-FR" dirty="0"/>
              <a:t>de </a:t>
            </a:r>
            <a:r>
              <a:rPr lang="fr-FR" i="1" dirty="0"/>
              <a:t>Mobile Money</a:t>
            </a:r>
            <a:r>
              <a:rPr lang="fr-FR" dirty="0"/>
              <a:t> </a:t>
            </a:r>
            <a:r>
              <a:rPr lang="fr-FR" dirty="0" smtClean="0"/>
              <a:t>en 2015 (+</a:t>
            </a:r>
            <a:r>
              <a:rPr lang="fr-FR" dirty="0"/>
              <a:t>33% / 2014</a:t>
            </a:r>
            <a:r>
              <a:rPr lang="fr-FR" dirty="0" smtClean="0"/>
              <a:t>), pour une valeur </a:t>
            </a:r>
            <a:r>
              <a:rPr lang="fr-FR" dirty="0"/>
              <a:t>de </a:t>
            </a:r>
            <a:r>
              <a:rPr lang="fr-FR" b="1" dirty="0">
                <a:solidFill>
                  <a:srgbClr val="92D050"/>
                </a:solidFill>
              </a:rPr>
              <a:t>5 121 milliards de francs CFA </a:t>
            </a:r>
            <a:r>
              <a:rPr lang="fr-FR" dirty="0"/>
              <a:t>(+36% / 2014)</a:t>
            </a:r>
          </a:p>
          <a:p>
            <a:pPr lvl="1"/>
            <a:endParaRPr lang="fr-FR" dirty="0" smtClean="0"/>
          </a:p>
          <a:p>
            <a:pPr lvl="1"/>
            <a:r>
              <a:rPr lang="fr-FR" dirty="0" smtClean="0"/>
              <a:t>En Côte-d'Ivoire, </a:t>
            </a:r>
            <a:r>
              <a:rPr lang="fr-FR" dirty="0"/>
              <a:t>10 millions d'euros transitent chaque jour par le service </a:t>
            </a:r>
            <a:r>
              <a:rPr lang="fr-FR" i="1" dirty="0"/>
              <a:t>mobile money</a:t>
            </a:r>
            <a:r>
              <a:rPr lang="fr-FR" dirty="0"/>
              <a:t> d'Orange. </a:t>
            </a:r>
          </a:p>
          <a:p>
            <a:pPr lvl="1"/>
            <a:r>
              <a:rPr lang="fr-FR" dirty="0"/>
              <a:t>Au Mali, la somme des transactions représente plus de </a:t>
            </a:r>
            <a:r>
              <a:rPr lang="fr-FR" b="1" dirty="0"/>
              <a:t>20 % du </a:t>
            </a:r>
            <a:r>
              <a:rPr lang="fr-FR" b="1" dirty="0" smtClean="0"/>
              <a:t>PIB</a:t>
            </a:r>
            <a:endParaRPr lang="fr-FR" dirty="0"/>
          </a:p>
          <a:p>
            <a:endParaRPr lang="fr-FR" dirty="0"/>
          </a:p>
        </p:txBody>
      </p:sp>
      <p:sp>
        <p:nvSpPr>
          <p:cNvPr id="4" name="Espace réservé du contenu 3"/>
          <p:cNvSpPr>
            <a:spLocks noGrp="1"/>
          </p:cNvSpPr>
          <p:nvPr>
            <p:ph sz="half" idx="2"/>
          </p:nvPr>
        </p:nvSpPr>
        <p:spPr/>
        <p:txBody>
          <a:bodyPr/>
          <a:lstStyle/>
          <a:p>
            <a:r>
              <a:rPr lang="fr-FR" dirty="0"/>
              <a:t>160 </a:t>
            </a:r>
            <a:r>
              <a:rPr lang="fr-FR" u="sng" dirty="0"/>
              <a:t>opérateurs</a:t>
            </a:r>
            <a:r>
              <a:rPr lang="fr-FR" dirty="0"/>
              <a:t> de téléphonie mobile </a:t>
            </a:r>
            <a:r>
              <a:rPr lang="fr-FR" dirty="0" smtClean="0"/>
              <a:t>à </a:t>
            </a:r>
            <a:r>
              <a:rPr lang="fr-FR" dirty="0"/>
              <a:t>travers le </a:t>
            </a:r>
            <a:r>
              <a:rPr lang="fr-FR" dirty="0" smtClean="0"/>
              <a:t>continent </a:t>
            </a:r>
            <a:endParaRPr lang="fr-FR" dirty="0"/>
          </a:p>
          <a:p>
            <a:pPr lvl="2"/>
            <a:r>
              <a:rPr lang="fr-FR" dirty="0"/>
              <a:t>soit une moyenne de 3 opérateurs par pays </a:t>
            </a:r>
          </a:p>
          <a:p>
            <a:endParaRPr lang="fr-FR" dirty="0"/>
          </a:p>
          <a:p>
            <a:r>
              <a:rPr lang="fr-FR" dirty="0" smtClean="0"/>
              <a:t>Les </a:t>
            </a:r>
            <a:r>
              <a:rPr lang="fr-FR" dirty="0" smtClean="0"/>
              <a:t>acteurs du transfert d’argent se </a:t>
            </a:r>
            <a:r>
              <a:rPr lang="fr-FR" dirty="0" smtClean="0"/>
              <a:t>développent aux côtés des acteurs « traditionnels » </a:t>
            </a:r>
          </a:p>
          <a:p>
            <a:pPr lvl="1"/>
            <a:r>
              <a:rPr lang="fr-FR" dirty="0" smtClean="0"/>
              <a:t>Orange Money, MTN, </a:t>
            </a:r>
            <a:endParaRPr lang="fr-FR" dirty="0" smtClean="0"/>
          </a:p>
          <a:p>
            <a:pPr lvl="1"/>
            <a:r>
              <a:rPr lang="fr-FR" dirty="0" err="1" smtClean="0"/>
              <a:t>Wari</a:t>
            </a:r>
            <a:r>
              <a:rPr lang="fr-FR" dirty="0" smtClean="0"/>
              <a:t> et Joni Joni au Sénégal par exemple ont pris des  parts de marché sur les acteurs de la monnaie mobile déjà présents en 2015</a:t>
            </a:r>
          </a:p>
          <a:p>
            <a:pPr lvl="1"/>
            <a:endParaRPr lang="fr-FR" dirty="0"/>
          </a:p>
        </p:txBody>
      </p:sp>
    </p:spTree>
    <p:extLst>
      <p:ext uri="{BB962C8B-B14F-4D97-AF65-F5344CB8AC3E}">
        <p14:creationId xmlns:p14="http://schemas.microsoft.com/office/powerpoint/2010/main" val="111752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144000" cy="4689394"/>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3181" y="190075"/>
            <a:ext cx="6687822" cy="4309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62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r-FR" dirty="0" smtClean="0"/>
              <a:t>Sommaire</a:t>
            </a:r>
          </a:p>
        </p:txBody>
      </p:sp>
      <p:sp>
        <p:nvSpPr>
          <p:cNvPr id="5" name="Espace réservé du contenu 2"/>
          <p:cNvSpPr txBox="1">
            <a:spLocks/>
          </p:cNvSpPr>
          <p:nvPr/>
        </p:nvSpPr>
        <p:spPr>
          <a:xfrm>
            <a:off x="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marR="0" lvl="0" indent="0" algn="ctr" defTabSz="1824137" rtl="0" eaLnBrk="1" fontAlgn="auto" latinLnBrk="0" hangingPunct="1">
              <a:lnSpc>
                <a:spcPct val="90000"/>
              </a:lnSpc>
              <a:spcBef>
                <a:spcPts val="1995"/>
              </a:spcBef>
              <a:spcAft>
                <a:spcPts val="0"/>
              </a:spcAft>
              <a:buClr>
                <a:srgbClr val="581D74"/>
              </a:buClr>
              <a:buSzTx/>
              <a:buFont typeface="Wingdings" panose="05000000000000000000" pitchFamily="2" charset="2"/>
              <a:buNone/>
              <a:tabLst/>
              <a:defRPr/>
            </a:pPr>
            <a:r>
              <a:rPr kumimoji="0" lang="fr-FR" sz="4800" b="1" i="0" u="none" strike="noStrike" kern="1200" cap="none" spc="0" normalizeH="0" baseline="0" noProof="0" dirty="0" smtClean="0">
                <a:ln>
                  <a:noFill/>
                </a:ln>
                <a:solidFill>
                  <a:schemeClr val="accent3"/>
                </a:solidFill>
                <a:effectLst/>
                <a:uLnTx/>
                <a:uFillTx/>
              </a:rPr>
              <a:t>1</a:t>
            </a:r>
          </a:p>
          <a:p>
            <a:pPr marL="0" lvl="0" indent="0" algn="ctr" fontAlgn="auto">
              <a:lnSpc>
                <a:spcPct val="100000"/>
              </a:lnSpc>
              <a:spcBef>
                <a:spcPts val="600"/>
              </a:spcBef>
              <a:spcAft>
                <a:spcPts val="0"/>
              </a:spcAft>
              <a:buClr>
                <a:srgbClr val="581D74"/>
              </a:buClr>
              <a:buNone/>
              <a:defRPr/>
            </a:pPr>
            <a:r>
              <a:rPr lang="fr-FR" sz="2400" kern="0" dirty="0" smtClean="0">
                <a:solidFill>
                  <a:srgbClr val="581D74"/>
                </a:solidFill>
              </a:rPr>
              <a:t>L’Afrique et le digital</a:t>
            </a:r>
            <a:endParaRPr kumimoji="0" lang="fr-FR" sz="4400" i="0" u="none" strike="noStrike" kern="1200" cap="none" spc="0" normalizeH="0" baseline="0" noProof="0" dirty="0">
              <a:ln>
                <a:noFill/>
              </a:ln>
              <a:solidFill>
                <a:srgbClr val="00B2CB"/>
              </a:solidFill>
              <a:effectLst/>
              <a:uLnTx/>
              <a:uFillTx/>
            </a:endParaRPr>
          </a:p>
        </p:txBody>
      </p:sp>
      <p:cxnSp>
        <p:nvCxnSpPr>
          <p:cNvPr id="6" name="Connecteur droit 5"/>
          <p:cNvCxnSpPr/>
          <p:nvPr/>
        </p:nvCxnSpPr>
        <p:spPr>
          <a:xfrm>
            <a:off x="2244000" y="1432323"/>
            <a:ext cx="0" cy="1871027"/>
          </a:xfrm>
          <a:prstGeom prst="line">
            <a:avLst/>
          </a:prstGeom>
          <a:noFill/>
          <a:ln w="19050" cap="flat" cmpd="sng" algn="ctr">
            <a:solidFill>
              <a:srgbClr val="FFFFFF">
                <a:lumMod val="65000"/>
              </a:srgbClr>
            </a:solidFill>
            <a:prstDash val="solid"/>
          </a:ln>
          <a:effectLst/>
        </p:spPr>
      </p:cxnSp>
      <p:cxnSp>
        <p:nvCxnSpPr>
          <p:cNvPr id="7" name="Connecteur droit 6"/>
          <p:cNvCxnSpPr/>
          <p:nvPr/>
        </p:nvCxnSpPr>
        <p:spPr>
          <a:xfrm>
            <a:off x="4572000" y="1432323"/>
            <a:ext cx="0" cy="1871027"/>
          </a:xfrm>
          <a:prstGeom prst="line">
            <a:avLst/>
          </a:prstGeom>
          <a:noFill/>
          <a:ln w="19050" cap="flat" cmpd="sng" algn="ctr">
            <a:solidFill>
              <a:srgbClr val="FFFFFF">
                <a:lumMod val="65000"/>
              </a:srgbClr>
            </a:solidFill>
            <a:prstDash val="solid"/>
          </a:ln>
          <a:effectLst/>
        </p:spPr>
      </p:cxnSp>
      <p:cxnSp>
        <p:nvCxnSpPr>
          <p:cNvPr id="8" name="Connecteur droit 7"/>
          <p:cNvCxnSpPr/>
          <p:nvPr/>
        </p:nvCxnSpPr>
        <p:spPr>
          <a:xfrm>
            <a:off x="6900000" y="1432323"/>
            <a:ext cx="0" cy="1871027"/>
          </a:xfrm>
          <a:prstGeom prst="line">
            <a:avLst/>
          </a:prstGeom>
          <a:noFill/>
          <a:ln w="19050" cap="flat" cmpd="sng" algn="ctr">
            <a:solidFill>
              <a:srgbClr val="FFFFFF">
                <a:lumMod val="65000"/>
              </a:srgbClr>
            </a:solidFill>
            <a:prstDash val="solid"/>
          </a:ln>
          <a:effectLst/>
        </p:spPr>
      </p:cxnSp>
      <p:sp>
        <p:nvSpPr>
          <p:cNvPr id="9" name="Espace réservé du contenu 2"/>
          <p:cNvSpPr txBox="1">
            <a:spLocks/>
          </p:cNvSpPr>
          <p:nvPr/>
        </p:nvSpPr>
        <p:spPr>
          <a:xfrm>
            <a:off x="2328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2</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b="1" kern="0" dirty="0" smtClean="0">
                <a:solidFill>
                  <a:srgbClr val="581D74"/>
                </a:solidFill>
                <a:latin typeface="+mj-lt"/>
              </a:rPr>
              <a:t>Les </a:t>
            </a:r>
            <a:r>
              <a:rPr lang="fr-FR" sz="2400" b="1" kern="0" dirty="0">
                <a:solidFill>
                  <a:srgbClr val="581D74"/>
                </a:solidFill>
                <a:latin typeface="+mj-lt"/>
              </a:rPr>
              <a:t>services financiers </a:t>
            </a:r>
            <a:r>
              <a:rPr lang="fr-FR" sz="2400" b="1" kern="0" dirty="0" smtClean="0">
                <a:solidFill>
                  <a:srgbClr val="581D74"/>
                </a:solidFill>
                <a:latin typeface="+mj-lt"/>
              </a:rPr>
              <a:t>mobiles</a:t>
            </a:r>
            <a:endParaRPr lang="fr-FR" sz="4400" b="1" dirty="0">
              <a:solidFill>
                <a:srgbClr val="00B2CB"/>
              </a:solidFill>
              <a:latin typeface="+mj-lt"/>
            </a:endParaRPr>
          </a:p>
        </p:txBody>
      </p:sp>
      <p:sp>
        <p:nvSpPr>
          <p:cNvPr id="10" name="Espace réservé du contenu 2"/>
          <p:cNvSpPr txBox="1">
            <a:spLocks/>
          </p:cNvSpPr>
          <p:nvPr/>
        </p:nvSpPr>
        <p:spPr>
          <a:xfrm>
            <a:off x="4656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3</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a:solidFill>
                  <a:srgbClr val="581D74"/>
                </a:solidFill>
              </a:rPr>
              <a:t>Les paiements par mobile</a:t>
            </a:r>
            <a:endParaRPr lang="fr-FR" sz="4400" dirty="0">
              <a:solidFill>
                <a:srgbClr val="00B2CB"/>
              </a:solidFill>
            </a:endParaRPr>
          </a:p>
        </p:txBody>
      </p:sp>
      <p:sp>
        <p:nvSpPr>
          <p:cNvPr id="11" name="Espace réservé du contenu 2"/>
          <p:cNvSpPr txBox="1">
            <a:spLocks/>
          </p:cNvSpPr>
          <p:nvPr/>
        </p:nvSpPr>
        <p:spPr>
          <a:xfrm>
            <a:off x="6984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4</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Perspectives</a:t>
            </a:r>
            <a:endParaRPr lang="fr-FR" sz="4400" dirty="0">
              <a:solidFill>
                <a:srgbClr val="00B2CB"/>
              </a:solidFill>
              <a:latin typeface="+mj-lt"/>
            </a:endParaRPr>
          </a:p>
        </p:txBody>
      </p:sp>
    </p:spTree>
    <p:extLst>
      <p:ext uri="{BB962C8B-B14F-4D97-AF65-F5344CB8AC3E}">
        <p14:creationId xmlns:p14="http://schemas.microsoft.com/office/powerpoint/2010/main" val="1447533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r>
              <a:rPr lang="fr-FR" dirty="0">
                <a:solidFill>
                  <a:schemeClr val="accent3"/>
                </a:solidFill>
              </a:rPr>
              <a:t>2</a:t>
            </a:r>
            <a:r>
              <a:rPr lang="fr-FR" dirty="0" smtClean="0">
                <a:solidFill>
                  <a:schemeClr val="accent3"/>
                </a:solidFill>
              </a:rPr>
              <a:t>. </a:t>
            </a:r>
            <a:r>
              <a:rPr lang="fr-FR" dirty="0" smtClean="0"/>
              <a:t>Les services financiers mobiles</a:t>
            </a:r>
            <a:br>
              <a:rPr lang="fr-FR" dirty="0" smtClean="0"/>
            </a:br>
            <a:r>
              <a:rPr lang="fr-FR" b="0" dirty="0" smtClean="0">
                <a:solidFill>
                  <a:schemeClr val="accent3"/>
                </a:solidFill>
              </a:rPr>
              <a:t>Quelques définitions</a:t>
            </a:r>
          </a:p>
        </p:txBody>
      </p:sp>
      <p:grpSp>
        <p:nvGrpSpPr>
          <p:cNvPr id="9219" name="Groupe 3"/>
          <p:cNvGrpSpPr>
            <a:grpSpLocks/>
          </p:cNvGrpSpPr>
          <p:nvPr/>
        </p:nvGrpSpPr>
        <p:grpSpPr bwMode="auto">
          <a:xfrm>
            <a:off x="180978" y="815513"/>
            <a:ext cx="8810625" cy="1133815"/>
            <a:chOff x="180975" y="919306"/>
            <a:chExt cx="8810621" cy="1560290"/>
          </a:xfrm>
        </p:grpSpPr>
        <p:sp>
          <p:nvSpPr>
            <p:cNvPr id="5" name="Arrondir un rectangle avec un coin du même côté 4"/>
            <p:cNvSpPr/>
            <p:nvPr/>
          </p:nvSpPr>
          <p:spPr bwMode="auto">
            <a:xfrm rot="5400000">
              <a:off x="4850422" y="-1673694"/>
              <a:ext cx="1548173" cy="6734174"/>
            </a:xfrm>
            <a:prstGeom prst="round2SameRect">
              <a:avLst>
                <a:gd name="adj1" fmla="val 5501"/>
                <a:gd name="adj2" fmla="val 0"/>
              </a:avLst>
            </a:prstGeom>
            <a:solidFill>
              <a:srgbClr val="F0EEF2"/>
            </a:solidFill>
            <a:ln>
              <a:no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270" anchor="ctr"/>
            <a:lstStyle/>
            <a:p>
              <a:pPr marL="447675" indent="-180975" algn="l">
                <a:buClr>
                  <a:schemeClr val="accent1"/>
                </a:buClr>
                <a:buSzPct val="80000"/>
                <a:buFont typeface="Wingdings" pitchFamily="2" charset="2"/>
                <a:buChar char=""/>
                <a:defRPr/>
              </a:pPr>
              <a:endParaRPr lang="fr-FR" sz="1000" dirty="0">
                <a:solidFill>
                  <a:srgbClr val="5F5F5F"/>
                </a:solidFill>
              </a:endParaRPr>
            </a:p>
            <a:p>
              <a:pPr marL="447675" indent="-180975" algn="l">
                <a:buClr>
                  <a:schemeClr val="accent1"/>
                </a:buClr>
                <a:buSzPct val="80000"/>
                <a:buFont typeface="Wingdings" pitchFamily="2" charset="2"/>
                <a:buChar char=""/>
                <a:defRPr/>
              </a:pPr>
              <a:r>
                <a:rPr lang="fr-FR" sz="1000" dirty="0" smtClean="0">
                  <a:solidFill>
                    <a:srgbClr val="5F5F5F"/>
                  </a:solidFill>
                </a:rPr>
                <a:t>Information sur les opérations sur compte bancaire par </a:t>
              </a:r>
              <a:r>
                <a:rPr lang="fr-FR" sz="1000" b="1" dirty="0" smtClean="0">
                  <a:solidFill>
                    <a:srgbClr val="5F5F5F"/>
                  </a:solidFill>
                </a:rPr>
                <a:t>SMS</a:t>
              </a:r>
              <a:r>
                <a:rPr lang="fr-FR" sz="1000" dirty="0" smtClean="0">
                  <a:solidFill>
                    <a:srgbClr val="5F5F5F"/>
                  </a:solidFill>
                </a:rPr>
                <a:t> (1</a:t>
              </a:r>
              <a:r>
                <a:rPr lang="fr-FR" sz="1000" baseline="30000" dirty="0" smtClean="0">
                  <a:solidFill>
                    <a:srgbClr val="5F5F5F"/>
                  </a:solidFill>
                </a:rPr>
                <a:t>ère</a:t>
              </a:r>
              <a:r>
                <a:rPr lang="fr-FR" sz="1000" dirty="0" smtClean="0">
                  <a:solidFill>
                    <a:srgbClr val="5F5F5F"/>
                  </a:solidFill>
                </a:rPr>
                <a:t> génération)</a:t>
              </a:r>
            </a:p>
            <a:p>
              <a:pPr marL="447675" indent="-180975" algn="l">
                <a:buClr>
                  <a:schemeClr val="accent1"/>
                </a:buClr>
                <a:buSzPct val="80000"/>
                <a:buFont typeface="Wingdings" pitchFamily="2" charset="2"/>
                <a:buChar char=""/>
                <a:defRPr/>
              </a:pPr>
              <a:r>
                <a:rPr lang="fr-FR" sz="1000" dirty="0" smtClean="0">
                  <a:solidFill>
                    <a:srgbClr val="5F5F5F"/>
                  </a:solidFill>
                </a:rPr>
                <a:t>Accès aux services bancaires sur mobile via </a:t>
              </a:r>
              <a:r>
                <a:rPr lang="fr-FR" sz="1000" b="1" dirty="0" smtClean="0">
                  <a:solidFill>
                    <a:srgbClr val="5F5F5F"/>
                  </a:solidFill>
                </a:rPr>
                <a:t>appli/API</a:t>
              </a:r>
              <a:r>
                <a:rPr lang="fr-FR" sz="1000" dirty="0" smtClean="0">
                  <a:solidFill>
                    <a:srgbClr val="5F5F5F"/>
                  </a:solidFill>
                </a:rPr>
                <a:t> pour le client de la banque</a:t>
              </a:r>
            </a:p>
            <a:p>
              <a:pPr marL="447675" indent="-180975" algn="l">
                <a:buClr>
                  <a:schemeClr val="accent1"/>
                </a:buClr>
                <a:buSzPct val="80000"/>
                <a:buFont typeface="Wingdings" pitchFamily="2" charset="2"/>
                <a:buChar char=""/>
                <a:defRPr/>
              </a:pPr>
              <a:r>
                <a:rPr lang="fr-FR" sz="1000" dirty="0" smtClean="0">
                  <a:solidFill>
                    <a:srgbClr val="5F5F5F"/>
                  </a:solidFill>
                </a:rPr>
                <a:t>Accès aux services bancaires sur tablette via un agent (création de compte, opérations) dans des zones géographiques qui ne disposent pas d’agences bancaires (</a:t>
              </a:r>
              <a:r>
                <a:rPr lang="fr-FR" sz="1000" b="1" i="1" dirty="0" smtClean="0">
                  <a:solidFill>
                    <a:srgbClr val="5F5F5F"/>
                  </a:solidFill>
                </a:rPr>
                <a:t>Agency </a:t>
              </a:r>
              <a:r>
                <a:rPr lang="fr-FR" sz="1000" b="1" i="1" dirty="0" err="1" smtClean="0">
                  <a:solidFill>
                    <a:srgbClr val="5F5F5F"/>
                  </a:solidFill>
                </a:rPr>
                <a:t>banking</a:t>
              </a:r>
              <a:r>
                <a:rPr lang="fr-FR" sz="1000" b="1" i="1" dirty="0" smtClean="0">
                  <a:solidFill>
                    <a:srgbClr val="5F5F5F"/>
                  </a:solidFill>
                </a:rPr>
                <a:t> </a:t>
              </a:r>
              <a:r>
                <a:rPr lang="fr-FR" sz="1000" i="1" dirty="0" smtClean="0">
                  <a:solidFill>
                    <a:srgbClr val="5F5F5F"/>
                  </a:solidFill>
                </a:rPr>
                <a:t>= </a:t>
              </a:r>
              <a:r>
                <a:rPr lang="fr-FR" sz="1000" dirty="0" smtClean="0">
                  <a:solidFill>
                    <a:srgbClr val="5F5F5F"/>
                  </a:solidFill>
                </a:rPr>
                <a:t>banque par agent </a:t>
              </a:r>
              <a:r>
                <a:rPr lang="fr-FR" sz="1000" dirty="0" smtClean="0">
                  <a:solidFill>
                    <a:srgbClr val="5F5F5F"/>
                  </a:solidFill>
                </a:rPr>
                <a:t>intermédiaire opérant en partenariat avec une banque)</a:t>
              </a:r>
              <a:endParaRPr lang="fr-FR" sz="1000" dirty="0" smtClean="0">
                <a:solidFill>
                  <a:srgbClr val="5F5F5F"/>
                </a:solidFill>
              </a:endParaRPr>
            </a:p>
            <a:p>
              <a:pPr marL="447675" indent="-180975" algn="l">
                <a:buClr>
                  <a:schemeClr val="accent1"/>
                </a:buClr>
                <a:buSzPct val="80000"/>
                <a:buFont typeface="Wingdings" pitchFamily="2" charset="2"/>
                <a:buChar char=""/>
                <a:defRPr/>
              </a:pPr>
              <a:endParaRPr lang="fr-FR" sz="1000" dirty="0" smtClean="0">
                <a:solidFill>
                  <a:srgbClr val="5F5F5F"/>
                </a:solidFill>
              </a:endParaRPr>
            </a:p>
          </p:txBody>
        </p:sp>
        <p:sp>
          <p:nvSpPr>
            <p:cNvPr id="6" name="Triangle isocèle 5"/>
            <p:cNvSpPr/>
            <p:nvPr/>
          </p:nvSpPr>
          <p:spPr bwMode="auto">
            <a:xfrm rot="5400000">
              <a:off x="1541085" y="1487032"/>
              <a:ext cx="1527929" cy="457200"/>
            </a:xfrm>
            <a:prstGeom prst="triangle">
              <a:avLst>
                <a:gd name="adj" fmla="val 50368"/>
              </a:avLst>
            </a:prstGeom>
            <a:solidFill>
              <a:schemeClr val="accent1">
                <a:lumMod val="75000"/>
              </a:schemeClr>
            </a:solidFill>
            <a:ln w="38100" cap="sq" cmpd="sng" algn="ctr">
              <a:solidFill>
                <a:schemeClr val="bg1"/>
              </a:solidFill>
              <a:prstDash val="solid"/>
              <a:round/>
              <a:headEnd type="none" w="med" len="med"/>
              <a:tailEnd type="none" w="med" len="med"/>
            </a:ln>
            <a:effectLst/>
            <a:extLst/>
          </p:spPr>
          <p:txBody>
            <a:bodyPr/>
            <a:lstStyle/>
            <a:p>
              <a:pPr>
                <a:defRPr/>
              </a:pPr>
              <a:endParaRPr lang="fr-FR"/>
            </a:p>
          </p:txBody>
        </p:sp>
        <p:sp>
          <p:nvSpPr>
            <p:cNvPr id="7" name="Arrondir un rectangle avec un coin du même côté 6"/>
            <p:cNvSpPr/>
            <p:nvPr/>
          </p:nvSpPr>
          <p:spPr bwMode="auto">
            <a:xfrm rot="16200000">
              <a:off x="345698" y="786944"/>
              <a:ext cx="1527927" cy="1857374"/>
            </a:xfrm>
            <a:prstGeom prst="round2SameRect">
              <a:avLst>
                <a:gd name="adj1" fmla="val 6411"/>
                <a:gd name="adj2" fmla="val 0"/>
              </a:avLst>
            </a:prstGeom>
            <a:noFill/>
            <a:ln>
              <a:solidFill>
                <a:schemeClr val="accent1"/>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 anchor="ctr" anchorCtr="1"/>
            <a:lstStyle/>
            <a:p>
              <a:pPr algn="l">
                <a:defRPr/>
              </a:pPr>
              <a:r>
                <a:rPr lang="fr-FR" sz="1200" b="1" dirty="0" smtClean="0">
                  <a:solidFill>
                    <a:schemeClr val="accent1"/>
                  </a:solidFill>
                </a:rPr>
                <a:t>Banque </a:t>
              </a:r>
              <a:r>
                <a:rPr lang="fr-FR" sz="1200" b="1" dirty="0" smtClean="0">
                  <a:solidFill>
                    <a:schemeClr val="accent1"/>
                  </a:solidFill>
                </a:rPr>
                <a:t>mobile / banque en ligne</a:t>
              </a:r>
              <a:endParaRPr lang="fr-FR" sz="1200" b="1" dirty="0">
                <a:solidFill>
                  <a:schemeClr val="accent1"/>
                </a:solidFill>
              </a:endParaRPr>
            </a:p>
          </p:txBody>
        </p:sp>
      </p:grpSp>
      <p:grpSp>
        <p:nvGrpSpPr>
          <p:cNvPr id="9220" name="Groupe 7"/>
          <p:cNvGrpSpPr>
            <a:grpSpLocks/>
          </p:cNvGrpSpPr>
          <p:nvPr/>
        </p:nvGrpSpPr>
        <p:grpSpPr bwMode="auto">
          <a:xfrm>
            <a:off x="180978" y="2029302"/>
            <a:ext cx="8810625" cy="1722881"/>
            <a:chOff x="180975" y="983504"/>
            <a:chExt cx="8810621" cy="1560289"/>
          </a:xfrm>
        </p:grpSpPr>
        <p:sp>
          <p:nvSpPr>
            <p:cNvPr id="9" name="Arrondir un rectangle avec un coin du même côté 8"/>
            <p:cNvSpPr/>
            <p:nvPr/>
          </p:nvSpPr>
          <p:spPr bwMode="auto">
            <a:xfrm rot="5400000">
              <a:off x="4850422" y="-1609496"/>
              <a:ext cx="1548173" cy="6734174"/>
            </a:xfrm>
            <a:prstGeom prst="round2SameRect">
              <a:avLst>
                <a:gd name="adj1" fmla="val 5501"/>
                <a:gd name="adj2" fmla="val 0"/>
              </a:avLst>
            </a:prstGeom>
            <a:solidFill>
              <a:srgbClr val="F0EEF2"/>
            </a:solidFill>
            <a:ln>
              <a:no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270" anchor="ctr"/>
            <a:lstStyle/>
            <a:p>
              <a:pPr marL="447675" indent="-180975" algn="l">
                <a:buClr>
                  <a:schemeClr val="accent1"/>
                </a:buClr>
                <a:buSzPct val="80000"/>
                <a:buFont typeface="Wingdings" pitchFamily="2" charset="2"/>
                <a:buChar char=""/>
                <a:defRPr/>
              </a:pPr>
              <a:r>
                <a:rPr lang="fr-FR" sz="1000" dirty="0" smtClean="0">
                  <a:solidFill>
                    <a:srgbClr val="5F5F5F"/>
                  </a:solidFill>
                </a:rPr>
                <a:t>Moyens de </a:t>
              </a:r>
              <a:r>
                <a:rPr lang="fr-FR" sz="1000" b="1" dirty="0" smtClean="0">
                  <a:solidFill>
                    <a:srgbClr val="5F5F5F"/>
                  </a:solidFill>
                </a:rPr>
                <a:t>paiement</a:t>
              </a:r>
            </a:p>
            <a:p>
              <a:pPr marL="904875" lvl="1" indent="-180975" algn="l">
                <a:buClr>
                  <a:schemeClr val="accent1"/>
                </a:buClr>
                <a:buSzPct val="80000"/>
                <a:buFont typeface="Wingdings" pitchFamily="2" charset="2"/>
                <a:buChar char=""/>
                <a:defRPr/>
              </a:pPr>
              <a:r>
                <a:rPr lang="fr-FR" sz="900" dirty="0" smtClean="0">
                  <a:solidFill>
                    <a:srgbClr val="5F5F5F"/>
                  </a:solidFill>
                </a:rPr>
                <a:t>Cash </a:t>
              </a:r>
              <a:r>
                <a:rPr lang="fr-FR" sz="900" dirty="0">
                  <a:solidFill>
                    <a:srgbClr val="5F5F5F"/>
                  </a:solidFill>
                </a:rPr>
                <a:t>in </a:t>
              </a:r>
              <a:r>
                <a:rPr lang="fr-FR" sz="900" dirty="0" smtClean="0">
                  <a:solidFill>
                    <a:srgbClr val="5F5F5F"/>
                  </a:solidFill>
                </a:rPr>
                <a:t>- </a:t>
              </a:r>
              <a:r>
                <a:rPr lang="fr-FR" sz="900" dirty="0">
                  <a:solidFill>
                    <a:srgbClr val="5F5F5F"/>
                  </a:solidFill>
                </a:rPr>
                <a:t>Cash </a:t>
              </a:r>
              <a:r>
                <a:rPr lang="fr-FR" sz="900" dirty="0" smtClean="0">
                  <a:solidFill>
                    <a:srgbClr val="5F5F5F"/>
                  </a:solidFill>
                </a:rPr>
                <a:t>out</a:t>
              </a:r>
            </a:p>
            <a:p>
              <a:pPr marL="904875" lvl="1" indent="-180975" algn="l">
                <a:buClr>
                  <a:schemeClr val="accent1"/>
                </a:buClr>
                <a:buSzPct val="80000"/>
                <a:buFont typeface="Wingdings" pitchFamily="2" charset="2"/>
                <a:buChar char=""/>
                <a:defRPr/>
              </a:pPr>
              <a:r>
                <a:rPr lang="fr-FR" sz="900" dirty="0" smtClean="0">
                  <a:solidFill>
                    <a:srgbClr val="5F5F5F"/>
                  </a:solidFill>
                </a:rPr>
                <a:t>Paiement (produits et services, factures, droits d’inscription, </a:t>
              </a:r>
              <a:r>
                <a:rPr lang="fr-FR" sz="900" dirty="0" err="1" smtClean="0">
                  <a:solidFill>
                    <a:srgbClr val="5F5F5F"/>
                  </a:solidFill>
                </a:rPr>
                <a:t>etc</a:t>
              </a:r>
              <a:r>
                <a:rPr lang="fr-FR" sz="900" dirty="0" smtClean="0">
                  <a:solidFill>
                    <a:srgbClr val="5F5F5F"/>
                  </a:solidFill>
                </a:rPr>
                <a:t>) </a:t>
              </a:r>
            </a:p>
            <a:p>
              <a:pPr marL="904875" lvl="1" indent="-180975" algn="l">
                <a:buClr>
                  <a:schemeClr val="accent1"/>
                </a:buClr>
                <a:buSzPct val="80000"/>
                <a:buFont typeface="Wingdings" pitchFamily="2" charset="2"/>
                <a:buChar char=""/>
                <a:defRPr/>
              </a:pPr>
              <a:r>
                <a:rPr lang="fr-FR" sz="900" dirty="0" smtClean="0">
                  <a:solidFill>
                    <a:srgbClr val="5F5F5F"/>
                  </a:solidFill>
                </a:rPr>
                <a:t>Transfert d’argent (domestique / régional / international)</a:t>
              </a:r>
              <a:endParaRPr lang="fr-FR" sz="1000" dirty="0" smtClean="0">
                <a:solidFill>
                  <a:srgbClr val="5F5F5F"/>
                </a:solidFill>
              </a:endParaRPr>
            </a:p>
            <a:p>
              <a:pPr marL="447675" indent="-180975" algn="l">
                <a:buClr>
                  <a:schemeClr val="accent1"/>
                </a:buClr>
                <a:buSzPct val="80000"/>
                <a:buFont typeface="Wingdings" pitchFamily="2" charset="2"/>
                <a:buChar char=""/>
                <a:defRPr/>
              </a:pPr>
              <a:r>
                <a:rPr lang="fr-FR" sz="1000" dirty="0" smtClean="0">
                  <a:solidFill>
                    <a:srgbClr val="5F5F5F"/>
                  </a:solidFill>
                </a:rPr>
                <a:t>Plusieurs sources / destinations possibles des fonds</a:t>
              </a:r>
            </a:p>
            <a:p>
              <a:pPr marL="904875" lvl="1" indent="-180975" algn="l">
                <a:buClr>
                  <a:schemeClr val="accent1"/>
                </a:buClr>
                <a:buSzPct val="80000"/>
                <a:buFont typeface="Wingdings" pitchFamily="2" charset="2"/>
                <a:buChar char=""/>
                <a:defRPr/>
              </a:pPr>
              <a:r>
                <a:rPr lang="fr-FR" sz="900" dirty="0">
                  <a:solidFill>
                    <a:srgbClr val="5F5F5F"/>
                  </a:solidFill>
                </a:rPr>
                <a:t>Mobile Money = Porte monnaie électronique = </a:t>
              </a:r>
              <a:r>
                <a:rPr lang="fr-FR" sz="900" i="1" dirty="0" err="1" smtClean="0">
                  <a:solidFill>
                    <a:srgbClr val="5F5F5F"/>
                  </a:solidFill>
                </a:rPr>
                <a:t>Wallet</a:t>
              </a:r>
              <a:r>
                <a:rPr lang="fr-FR" sz="900" dirty="0" smtClean="0">
                  <a:solidFill>
                    <a:srgbClr val="5F5F5F"/>
                  </a:solidFill>
                </a:rPr>
                <a:t> (alimenté par virement ou espèces) et rattaché à un numéro de téléphone </a:t>
              </a:r>
              <a:endParaRPr lang="fr-FR" sz="900" dirty="0">
                <a:solidFill>
                  <a:srgbClr val="5F5F5F"/>
                </a:solidFill>
              </a:endParaRPr>
            </a:p>
            <a:p>
              <a:pPr marL="904875" lvl="1" indent="-180975" algn="l">
                <a:buClr>
                  <a:schemeClr val="accent1"/>
                </a:buClr>
                <a:buSzPct val="80000"/>
                <a:buFont typeface="Wingdings" pitchFamily="2" charset="2"/>
                <a:buChar char=""/>
                <a:defRPr/>
              </a:pPr>
              <a:r>
                <a:rPr lang="fr-FR" sz="900" dirty="0" smtClean="0">
                  <a:solidFill>
                    <a:srgbClr val="5F5F5F"/>
                  </a:solidFill>
                </a:rPr>
                <a:t>Compte bancaire</a:t>
              </a:r>
            </a:p>
            <a:p>
              <a:pPr marL="904875" lvl="1" indent="-180975" algn="l">
                <a:buClr>
                  <a:schemeClr val="accent1"/>
                </a:buClr>
                <a:buSzPct val="80000"/>
                <a:buFont typeface="Wingdings" pitchFamily="2" charset="2"/>
                <a:buChar char=""/>
                <a:defRPr/>
              </a:pPr>
              <a:r>
                <a:rPr lang="fr-FR" sz="900" dirty="0" smtClean="0">
                  <a:solidFill>
                    <a:srgbClr val="5F5F5F"/>
                  </a:solidFill>
                </a:rPr>
                <a:t>Carte bancaire reliée à un compte bancaire</a:t>
              </a:r>
            </a:p>
            <a:p>
              <a:pPr marL="904875" lvl="1" indent="-180975" algn="l">
                <a:buClr>
                  <a:schemeClr val="accent1"/>
                </a:buClr>
                <a:buSzPct val="80000"/>
                <a:buFont typeface="Wingdings" pitchFamily="2" charset="2"/>
                <a:buChar char=""/>
                <a:defRPr/>
              </a:pPr>
              <a:r>
                <a:rPr lang="fr-FR" sz="900" dirty="0" smtClean="0">
                  <a:solidFill>
                    <a:srgbClr val="5F5F5F"/>
                  </a:solidFill>
                </a:rPr>
                <a:t>Carte bancaire prépayée non liée à un compte bancaire</a:t>
              </a:r>
            </a:p>
            <a:p>
              <a:pPr marL="447675" indent="-180975" algn="l">
                <a:buClr>
                  <a:schemeClr val="accent1"/>
                </a:buClr>
                <a:buSzPct val="80000"/>
                <a:buFont typeface="Wingdings" pitchFamily="2" charset="2"/>
                <a:buChar char=""/>
                <a:defRPr/>
              </a:pPr>
              <a:r>
                <a:rPr lang="fr-FR" sz="1000" dirty="0" smtClean="0">
                  <a:solidFill>
                    <a:srgbClr val="5F5F5F"/>
                  </a:solidFill>
                </a:rPr>
                <a:t>Transfert vs porte-monnaie électronique</a:t>
              </a:r>
              <a:endParaRPr lang="fr-FR" sz="1000" dirty="0">
                <a:solidFill>
                  <a:srgbClr val="5F5F5F"/>
                </a:solidFill>
              </a:endParaRPr>
            </a:p>
          </p:txBody>
        </p:sp>
        <p:sp>
          <p:nvSpPr>
            <p:cNvPr id="10" name="Triangle isocèle 9"/>
            <p:cNvSpPr/>
            <p:nvPr/>
          </p:nvSpPr>
          <p:spPr bwMode="auto">
            <a:xfrm rot="5400000">
              <a:off x="1541085" y="1551230"/>
              <a:ext cx="1527927" cy="457200"/>
            </a:xfrm>
            <a:prstGeom prst="triangle">
              <a:avLst>
                <a:gd name="adj" fmla="val 50368"/>
              </a:avLst>
            </a:prstGeom>
            <a:solidFill>
              <a:schemeClr val="accent4"/>
            </a:solidFill>
            <a:ln w="38100" cap="sq" cmpd="sng" algn="ctr">
              <a:solidFill>
                <a:schemeClr val="bg1"/>
              </a:solidFill>
              <a:prstDash val="solid"/>
              <a:round/>
              <a:headEnd type="none" w="med" len="med"/>
              <a:tailEnd type="none" w="med" len="med"/>
            </a:ln>
            <a:effectLst/>
            <a:extLst/>
          </p:spPr>
          <p:txBody>
            <a:bodyPr/>
            <a:lstStyle/>
            <a:p>
              <a:pPr>
                <a:defRPr/>
              </a:pPr>
              <a:endParaRPr lang="fr-FR"/>
            </a:p>
          </p:txBody>
        </p:sp>
        <p:sp>
          <p:nvSpPr>
            <p:cNvPr id="11" name="Arrondir un rectangle avec un coin du même côté 10"/>
            <p:cNvSpPr/>
            <p:nvPr/>
          </p:nvSpPr>
          <p:spPr bwMode="auto">
            <a:xfrm rot="16200000">
              <a:off x="345698" y="851142"/>
              <a:ext cx="1527927" cy="1857374"/>
            </a:xfrm>
            <a:prstGeom prst="round2SameRect">
              <a:avLst>
                <a:gd name="adj1" fmla="val 6411"/>
                <a:gd name="adj2" fmla="val 0"/>
              </a:avLst>
            </a:prstGeom>
            <a:noFill/>
            <a:ln>
              <a:solidFill>
                <a:schemeClr val="accent4"/>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 anchor="ctr" anchorCtr="1"/>
            <a:lstStyle/>
            <a:p>
              <a:pPr algn="l">
                <a:defRPr/>
              </a:pPr>
              <a:r>
                <a:rPr lang="fr-FR" sz="1200" b="1" dirty="0" smtClean="0">
                  <a:solidFill>
                    <a:schemeClr val="accent4"/>
                  </a:solidFill>
                </a:rPr>
                <a:t>Services financiers sur mobile</a:t>
              </a:r>
              <a:endParaRPr lang="fr-FR" sz="1200" b="1" dirty="0">
                <a:solidFill>
                  <a:schemeClr val="accent4"/>
                </a:solidFill>
              </a:endParaRPr>
            </a:p>
          </p:txBody>
        </p:sp>
      </p:grpSp>
      <p:grpSp>
        <p:nvGrpSpPr>
          <p:cNvPr id="9221" name="Groupe 11"/>
          <p:cNvGrpSpPr>
            <a:grpSpLocks/>
          </p:cNvGrpSpPr>
          <p:nvPr/>
        </p:nvGrpSpPr>
        <p:grpSpPr bwMode="auto">
          <a:xfrm>
            <a:off x="180978" y="3816599"/>
            <a:ext cx="8810625" cy="881449"/>
            <a:chOff x="180975" y="1275854"/>
            <a:chExt cx="8810621" cy="1560289"/>
          </a:xfrm>
        </p:grpSpPr>
        <p:sp>
          <p:nvSpPr>
            <p:cNvPr id="13" name="Arrondir un rectangle avec un coin du même côté 12"/>
            <p:cNvSpPr/>
            <p:nvPr/>
          </p:nvSpPr>
          <p:spPr bwMode="auto">
            <a:xfrm rot="5400000">
              <a:off x="4850422" y="-1317146"/>
              <a:ext cx="1548174" cy="6734174"/>
            </a:xfrm>
            <a:prstGeom prst="round2SameRect">
              <a:avLst>
                <a:gd name="adj1" fmla="val 5501"/>
                <a:gd name="adj2" fmla="val 0"/>
              </a:avLst>
            </a:prstGeom>
            <a:solidFill>
              <a:srgbClr val="F0EEF2"/>
            </a:solidFill>
            <a:ln>
              <a:no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270" anchor="ctr"/>
            <a:lstStyle/>
            <a:p>
              <a:pPr marL="447675" indent="-180975" algn="l">
                <a:buClr>
                  <a:schemeClr val="accent1"/>
                </a:buClr>
                <a:buSzPct val="80000"/>
                <a:buFont typeface="Wingdings" pitchFamily="2" charset="2"/>
                <a:buChar char=""/>
                <a:defRPr/>
              </a:pPr>
              <a:r>
                <a:rPr lang="fr-FR" sz="1000" dirty="0" smtClean="0">
                  <a:solidFill>
                    <a:srgbClr val="5F5F5F"/>
                  </a:solidFill>
                </a:rPr>
                <a:t>Epargne</a:t>
              </a:r>
            </a:p>
            <a:p>
              <a:pPr marL="447675" indent="-180975" algn="l">
                <a:buClr>
                  <a:schemeClr val="accent1"/>
                </a:buClr>
                <a:buSzPct val="80000"/>
                <a:buFont typeface="Wingdings" pitchFamily="2" charset="2"/>
                <a:buChar char=""/>
                <a:defRPr/>
              </a:pPr>
              <a:r>
                <a:rPr lang="fr-FR" sz="1000" dirty="0" smtClean="0">
                  <a:solidFill>
                    <a:srgbClr val="5F5F5F"/>
                  </a:solidFill>
                </a:rPr>
                <a:t>Crédit </a:t>
              </a:r>
              <a:endParaRPr lang="fr-FR" sz="1000" dirty="0">
                <a:solidFill>
                  <a:srgbClr val="5F5F5F"/>
                </a:solidFill>
              </a:endParaRPr>
            </a:p>
            <a:p>
              <a:pPr marL="447675" indent="-180975" algn="l">
                <a:buClr>
                  <a:schemeClr val="accent1"/>
                </a:buClr>
                <a:buSzPct val="80000"/>
                <a:buFont typeface="Wingdings" pitchFamily="2" charset="2"/>
                <a:buChar char=""/>
                <a:defRPr/>
              </a:pPr>
              <a:r>
                <a:rPr lang="fr-FR" sz="1000" dirty="0" smtClean="0">
                  <a:solidFill>
                    <a:srgbClr val="5F5F5F"/>
                  </a:solidFill>
                </a:rPr>
                <a:t>Assurance</a:t>
              </a:r>
              <a:endParaRPr lang="fr-FR" sz="1000" dirty="0">
                <a:solidFill>
                  <a:srgbClr val="5F5F5F"/>
                </a:solidFill>
              </a:endParaRPr>
            </a:p>
          </p:txBody>
        </p:sp>
        <p:sp>
          <p:nvSpPr>
            <p:cNvPr id="14" name="Triangle isocèle 13"/>
            <p:cNvSpPr/>
            <p:nvPr/>
          </p:nvSpPr>
          <p:spPr bwMode="auto">
            <a:xfrm rot="5400000">
              <a:off x="1541086" y="1843579"/>
              <a:ext cx="1527925" cy="457200"/>
            </a:xfrm>
            <a:prstGeom prst="triangle">
              <a:avLst>
                <a:gd name="adj" fmla="val 50368"/>
              </a:avLst>
            </a:prstGeom>
            <a:solidFill>
              <a:schemeClr val="accent5"/>
            </a:solidFill>
            <a:ln w="38100" cap="sq" cmpd="sng" algn="ctr">
              <a:solidFill>
                <a:schemeClr val="bg1"/>
              </a:solidFill>
              <a:prstDash val="solid"/>
              <a:round/>
              <a:headEnd type="none" w="med" len="med"/>
              <a:tailEnd type="none" w="med" len="med"/>
            </a:ln>
            <a:effectLst/>
            <a:extLst/>
          </p:spPr>
          <p:txBody>
            <a:bodyPr/>
            <a:lstStyle/>
            <a:p>
              <a:pPr>
                <a:defRPr/>
              </a:pPr>
              <a:endParaRPr lang="fr-FR"/>
            </a:p>
          </p:txBody>
        </p:sp>
        <p:sp>
          <p:nvSpPr>
            <p:cNvPr id="15" name="Arrondir un rectangle avec un coin du même côté 14"/>
            <p:cNvSpPr/>
            <p:nvPr/>
          </p:nvSpPr>
          <p:spPr bwMode="auto">
            <a:xfrm rot="16200000">
              <a:off x="345698" y="1143493"/>
              <a:ext cx="1527927" cy="1857374"/>
            </a:xfrm>
            <a:prstGeom prst="round2SameRect">
              <a:avLst>
                <a:gd name="adj1" fmla="val 6411"/>
                <a:gd name="adj2" fmla="val 0"/>
              </a:avLst>
            </a:prstGeom>
            <a:noFill/>
            <a:ln>
              <a:solidFill>
                <a:schemeClr val="accent5"/>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vert" anchor="ctr" anchorCtr="1"/>
            <a:lstStyle/>
            <a:p>
              <a:pPr algn="l">
                <a:defRPr/>
              </a:pPr>
              <a:r>
                <a:rPr lang="fr-FR" sz="1200" b="1" dirty="0" smtClean="0">
                  <a:solidFill>
                    <a:schemeClr val="accent5">
                      <a:lumMod val="75000"/>
                    </a:schemeClr>
                  </a:solidFill>
                </a:rPr>
                <a:t>Une diversification des services</a:t>
              </a:r>
              <a:endParaRPr lang="fr-FR" sz="1200" b="1" dirty="0">
                <a:solidFill>
                  <a:schemeClr val="accent5">
                    <a:lumMod val="75000"/>
                  </a:schemeClr>
                </a:solidFill>
              </a:endParaRPr>
            </a:p>
          </p:txBody>
        </p:sp>
      </p:grpSp>
    </p:spTree>
    <p:extLst>
      <p:ext uri="{BB962C8B-B14F-4D97-AF65-F5344CB8AC3E}">
        <p14:creationId xmlns:p14="http://schemas.microsoft.com/office/powerpoint/2010/main" val="3153594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fr-FR" dirty="0">
                <a:solidFill>
                  <a:schemeClr val="accent3"/>
                </a:solidFill>
              </a:rPr>
              <a:t>2. </a:t>
            </a:r>
            <a:r>
              <a:rPr lang="fr-FR" dirty="0"/>
              <a:t>Les services financiers sur mobile </a:t>
            </a:r>
            <a:r>
              <a:rPr lang="fr-FR" dirty="0" smtClean="0"/>
              <a:t/>
            </a:r>
            <a:br>
              <a:rPr lang="fr-FR" dirty="0" smtClean="0"/>
            </a:br>
            <a:r>
              <a:rPr lang="pt-BR" sz="1600" b="0" dirty="0" smtClean="0">
                <a:solidFill>
                  <a:schemeClr val="accent3"/>
                </a:solidFill>
              </a:rPr>
              <a:t>Les raisons du succès</a:t>
            </a:r>
            <a:endParaRPr lang="fr-FR" b="0" dirty="0" smtClean="0">
              <a:solidFill>
                <a:schemeClr val="accent3"/>
              </a:solidFill>
            </a:endParaRPr>
          </a:p>
        </p:txBody>
      </p:sp>
      <p:sp>
        <p:nvSpPr>
          <p:cNvPr id="7171" name="Rectangle 3"/>
          <p:cNvSpPr>
            <a:spLocks noGrp="1" noChangeArrowheads="1"/>
          </p:cNvSpPr>
          <p:nvPr>
            <p:ph sz="half" idx="1"/>
          </p:nvPr>
        </p:nvSpPr>
        <p:spPr/>
        <p:txBody>
          <a:bodyPr/>
          <a:lstStyle/>
          <a:p>
            <a:r>
              <a:rPr lang="fr-FR" dirty="0" smtClean="0"/>
              <a:t>Une technologie simple</a:t>
            </a:r>
          </a:p>
          <a:p>
            <a:pPr lvl="1"/>
            <a:r>
              <a:rPr lang="fr-FR" b="0" dirty="0" smtClean="0"/>
              <a:t>Les opérateurs de mobile money s’appuient </a:t>
            </a:r>
            <a:r>
              <a:rPr lang="fr-FR" b="0" dirty="0"/>
              <a:t>sur une technologie </a:t>
            </a:r>
            <a:r>
              <a:rPr lang="fr-FR" b="0" dirty="0" smtClean="0"/>
              <a:t>très simple (téléphonie 2G) ainsi </a:t>
            </a:r>
            <a:r>
              <a:rPr lang="fr-FR" b="0" dirty="0"/>
              <a:t>que sur </a:t>
            </a:r>
            <a:r>
              <a:rPr lang="fr-FR" b="0" dirty="0" smtClean="0"/>
              <a:t>l’USSD, assez </a:t>
            </a:r>
            <a:r>
              <a:rPr lang="fr-FR" b="0" dirty="0"/>
              <a:t>proche du SMS. </a:t>
            </a:r>
            <a:r>
              <a:rPr lang="fr-FR" b="0" dirty="0" smtClean="0"/>
              <a:t>Elles sont disponibles </a:t>
            </a:r>
            <a:r>
              <a:rPr lang="fr-FR" b="0" dirty="0"/>
              <a:t>sur la quasi-totalité des </a:t>
            </a:r>
            <a:r>
              <a:rPr lang="fr-FR" b="0" dirty="0" smtClean="0"/>
              <a:t>terminaux en Afrique.</a:t>
            </a:r>
            <a:endParaRPr lang="fr-FR" dirty="0" smtClean="0"/>
          </a:p>
          <a:p>
            <a:pPr lvl="1"/>
            <a:r>
              <a:rPr lang="fr-FR" b="0" dirty="0"/>
              <a:t>« Innovation frugale »: le mobile money répond à une </a:t>
            </a:r>
            <a:r>
              <a:rPr lang="fr-FR" b="0" dirty="0" smtClean="0"/>
              <a:t>véritable </a:t>
            </a:r>
            <a:r>
              <a:rPr lang="fr-FR" b="0" dirty="0"/>
              <a:t>attente </a:t>
            </a:r>
            <a:r>
              <a:rPr lang="fr-FR" b="0" dirty="0" smtClean="0"/>
              <a:t>de </a:t>
            </a:r>
            <a:r>
              <a:rPr lang="fr-FR" b="0" dirty="0"/>
              <a:t>populations non </a:t>
            </a:r>
            <a:r>
              <a:rPr lang="fr-FR" b="0" dirty="0" smtClean="0"/>
              <a:t>bancarisées, </a:t>
            </a:r>
            <a:r>
              <a:rPr lang="fr-FR" b="0" dirty="0"/>
              <a:t>avec une barrière à l’entrée </a:t>
            </a:r>
            <a:r>
              <a:rPr lang="fr-FR" b="0" dirty="0" smtClean="0"/>
              <a:t>très </a:t>
            </a:r>
            <a:r>
              <a:rPr lang="fr-FR" b="0" dirty="0"/>
              <a:t>faible </a:t>
            </a:r>
            <a:r>
              <a:rPr lang="fr-FR" b="0" dirty="0" smtClean="0"/>
              <a:t>: un </a:t>
            </a:r>
            <a:r>
              <a:rPr lang="fr-FR" b="0" dirty="0"/>
              <a:t>téléphone de 10 ou 20$ suffit pour utiliser le service</a:t>
            </a:r>
            <a:r>
              <a:rPr lang="fr-FR" b="0" dirty="0" smtClean="0"/>
              <a:t>.</a:t>
            </a:r>
          </a:p>
          <a:p>
            <a:r>
              <a:rPr lang="fr-FR" dirty="0"/>
              <a:t>Une multitude de services </a:t>
            </a:r>
          </a:p>
          <a:p>
            <a:pPr lvl="1"/>
            <a:r>
              <a:rPr lang="fr-FR" dirty="0" smtClean="0"/>
              <a:t>Paiements quotidiens </a:t>
            </a:r>
            <a:r>
              <a:rPr lang="fr-FR" dirty="0"/>
              <a:t>entre proches, entre professionnels ou même en face à face. </a:t>
            </a:r>
          </a:p>
          <a:p>
            <a:pPr lvl="1"/>
            <a:r>
              <a:rPr lang="fr-FR" dirty="0" smtClean="0"/>
              <a:t>Payer </a:t>
            </a:r>
            <a:r>
              <a:rPr lang="fr-FR" dirty="0"/>
              <a:t>ses factures par téléphone. Cela apporte une réelle valeur ajoutée sur le continent, faute d'infrastructures </a:t>
            </a:r>
            <a:r>
              <a:rPr lang="fr-FR" dirty="0" smtClean="0"/>
              <a:t>adéquates (longues files d’attente).</a:t>
            </a:r>
          </a:p>
          <a:p>
            <a:pPr lvl="1"/>
            <a:r>
              <a:rPr lang="fr-FR" dirty="0" smtClean="0"/>
              <a:t>Les </a:t>
            </a:r>
            <a:r>
              <a:rPr lang="fr-FR" dirty="0"/>
              <a:t>opérateurs, via la monnaie électronique, s’attaquent aussi au marché du paiement de masse pour les entreprises et institutionnels (paiement de salaire, cotisation retraite</a:t>
            </a:r>
            <a:r>
              <a:rPr lang="fr-FR" dirty="0" smtClean="0"/>
              <a:t>…).</a:t>
            </a:r>
            <a:endParaRPr lang="fr-FR" dirty="0"/>
          </a:p>
          <a:p>
            <a:pPr lvl="1"/>
            <a:endParaRPr lang="fr-FR" dirty="0"/>
          </a:p>
        </p:txBody>
      </p:sp>
      <p:sp>
        <p:nvSpPr>
          <p:cNvPr id="2" name="Espace réservé du contenu 1"/>
          <p:cNvSpPr>
            <a:spLocks noGrp="1"/>
          </p:cNvSpPr>
          <p:nvPr>
            <p:ph sz="half" idx="2"/>
          </p:nvPr>
        </p:nvSpPr>
        <p:spPr/>
        <p:txBody>
          <a:bodyPr/>
          <a:lstStyle/>
          <a:p>
            <a:r>
              <a:rPr lang="fr-FR" dirty="0" smtClean="0"/>
              <a:t>La </a:t>
            </a:r>
            <a:r>
              <a:rPr lang="fr-FR" dirty="0"/>
              <a:t>forte croissance dans le </a:t>
            </a:r>
            <a:r>
              <a:rPr lang="fr-FR" i="1" dirty="0"/>
              <a:t>mobile-money</a:t>
            </a:r>
            <a:r>
              <a:rPr lang="fr-FR" dirty="0"/>
              <a:t> en Afrique découle de l'union entre </a:t>
            </a:r>
            <a:r>
              <a:rPr lang="fr-FR" dirty="0" smtClean="0"/>
              <a:t>opérateurs </a:t>
            </a:r>
            <a:r>
              <a:rPr lang="fr-FR" dirty="0"/>
              <a:t>de téléphonie mobile et </a:t>
            </a:r>
            <a:r>
              <a:rPr lang="fr-FR" dirty="0" smtClean="0"/>
              <a:t>banques </a:t>
            </a:r>
            <a:endParaRPr lang="fr-FR" dirty="0"/>
          </a:p>
          <a:p>
            <a:pPr lvl="1"/>
            <a:r>
              <a:rPr lang="fr-FR" dirty="0" smtClean="0"/>
              <a:t>Le </a:t>
            </a:r>
            <a:r>
              <a:rPr lang="fr-FR" dirty="0"/>
              <a:t>groupe BPCE est </a:t>
            </a:r>
            <a:r>
              <a:rPr lang="fr-FR" dirty="0" smtClean="0"/>
              <a:t>partenaire </a:t>
            </a:r>
            <a:r>
              <a:rPr lang="fr-FR" dirty="0"/>
              <a:t>d’orange Money et émetteur de monnaie électronique pour son compte au Cameroun (avec la BICEC) et à Madagascar (avec la BMOI).</a:t>
            </a:r>
          </a:p>
          <a:p>
            <a:pPr lvl="1"/>
            <a:r>
              <a:rPr lang="fr-FR" dirty="0" err="1" smtClean="0"/>
              <a:t>Ecobank</a:t>
            </a:r>
            <a:r>
              <a:rPr lang="fr-FR" dirty="0"/>
              <a:t>, BNP Paribas, Société générale et BIAO se sont associés à travers leurs filiales d'Afrique de l'Ouest avec Orange, MTN et Airtel. </a:t>
            </a:r>
            <a:endParaRPr lang="fr-FR" dirty="0" smtClean="0"/>
          </a:p>
          <a:p>
            <a:pPr lvl="1"/>
            <a:r>
              <a:rPr lang="fr-FR" dirty="0" smtClean="0"/>
              <a:t>Les </a:t>
            </a:r>
            <a:r>
              <a:rPr lang="fr-FR" dirty="0"/>
              <a:t>banques et les opérateurs télécoms ont chacun des atouts pour </a:t>
            </a:r>
            <a:r>
              <a:rPr lang="fr-FR" dirty="0" smtClean="0"/>
              <a:t>s'imposer (maîtrise </a:t>
            </a:r>
            <a:r>
              <a:rPr lang="fr-FR" dirty="0"/>
              <a:t>des risques et l'expertise financière et </a:t>
            </a:r>
            <a:r>
              <a:rPr lang="fr-FR" dirty="0" smtClean="0"/>
              <a:t>réglementaire / un </a:t>
            </a:r>
            <a:r>
              <a:rPr lang="fr-FR" dirty="0"/>
              <a:t>réseau commercial important et d'une bonne connaissance des clients à </a:t>
            </a:r>
            <a:r>
              <a:rPr lang="fr-FR" dirty="0" smtClean="0"/>
              <a:t>servir).</a:t>
            </a:r>
          </a:p>
          <a:p>
            <a:endParaRPr lang="fr-FR" dirty="0"/>
          </a:p>
          <a:p>
            <a:endParaRPr lang="fr-FR" dirty="0"/>
          </a:p>
        </p:txBody>
      </p:sp>
    </p:spTree>
    <p:extLst>
      <p:ext uri="{BB962C8B-B14F-4D97-AF65-F5344CB8AC3E}">
        <p14:creationId xmlns:p14="http://schemas.microsoft.com/office/powerpoint/2010/main" val="22307692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r-FR" dirty="0" smtClean="0"/>
              <a:t>Sommaire</a:t>
            </a:r>
          </a:p>
        </p:txBody>
      </p:sp>
      <p:sp>
        <p:nvSpPr>
          <p:cNvPr id="5" name="Espace réservé du contenu 2"/>
          <p:cNvSpPr txBox="1">
            <a:spLocks/>
          </p:cNvSpPr>
          <p:nvPr/>
        </p:nvSpPr>
        <p:spPr>
          <a:xfrm>
            <a:off x="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marR="0" lvl="0" indent="0" algn="ctr" defTabSz="1824137" rtl="0" eaLnBrk="1" fontAlgn="auto" latinLnBrk="0" hangingPunct="1">
              <a:lnSpc>
                <a:spcPct val="90000"/>
              </a:lnSpc>
              <a:spcBef>
                <a:spcPts val="1995"/>
              </a:spcBef>
              <a:spcAft>
                <a:spcPts val="0"/>
              </a:spcAft>
              <a:buClr>
                <a:srgbClr val="581D74"/>
              </a:buClr>
              <a:buSzTx/>
              <a:buFont typeface="Wingdings" panose="05000000000000000000" pitchFamily="2" charset="2"/>
              <a:buNone/>
              <a:tabLst/>
              <a:defRPr/>
            </a:pPr>
            <a:r>
              <a:rPr kumimoji="0" lang="fr-FR" sz="4800" b="1" i="0" u="none" strike="noStrike" kern="1200" cap="none" spc="0" normalizeH="0" baseline="0" noProof="0" dirty="0" smtClean="0">
                <a:ln>
                  <a:noFill/>
                </a:ln>
                <a:solidFill>
                  <a:schemeClr val="accent3"/>
                </a:solidFill>
                <a:effectLst/>
                <a:uLnTx/>
                <a:uFillTx/>
              </a:rPr>
              <a:t>1</a:t>
            </a:r>
          </a:p>
          <a:p>
            <a:pPr marL="0" lvl="0" indent="0" algn="ctr" fontAlgn="auto">
              <a:lnSpc>
                <a:spcPct val="100000"/>
              </a:lnSpc>
              <a:spcBef>
                <a:spcPts val="600"/>
              </a:spcBef>
              <a:spcAft>
                <a:spcPts val="0"/>
              </a:spcAft>
              <a:buClr>
                <a:srgbClr val="581D74"/>
              </a:buClr>
              <a:buNone/>
              <a:defRPr/>
            </a:pPr>
            <a:r>
              <a:rPr lang="fr-FR" sz="2400" kern="0" dirty="0" smtClean="0">
                <a:solidFill>
                  <a:srgbClr val="581D74"/>
                </a:solidFill>
              </a:rPr>
              <a:t>L’Afrique et le digital</a:t>
            </a:r>
            <a:endParaRPr kumimoji="0" lang="fr-FR" sz="4400" i="0" u="none" strike="noStrike" kern="1200" cap="none" spc="0" normalizeH="0" baseline="0" noProof="0" dirty="0">
              <a:ln>
                <a:noFill/>
              </a:ln>
              <a:solidFill>
                <a:srgbClr val="00B2CB"/>
              </a:solidFill>
              <a:effectLst/>
              <a:uLnTx/>
              <a:uFillTx/>
            </a:endParaRPr>
          </a:p>
        </p:txBody>
      </p:sp>
      <p:cxnSp>
        <p:nvCxnSpPr>
          <p:cNvPr id="6" name="Connecteur droit 5"/>
          <p:cNvCxnSpPr/>
          <p:nvPr/>
        </p:nvCxnSpPr>
        <p:spPr>
          <a:xfrm>
            <a:off x="2244000" y="1432323"/>
            <a:ext cx="0" cy="1871027"/>
          </a:xfrm>
          <a:prstGeom prst="line">
            <a:avLst/>
          </a:prstGeom>
          <a:noFill/>
          <a:ln w="19050" cap="flat" cmpd="sng" algn="ctr">
            <a:solidFill>
              <a:srgbClr val="FFFFFF">
                <a:lumMod val="65000"/>
              </a:srgbClr>
            </a:solidFill>
            <a:prstDash val="solid"/>
          </a:ln>
          <a:effectLst/>
        </p:spPr>
      </p:cxnSp>
      <p:cxnSp>
        <p:nvCxnSpPr>
          <p:cNvPr id="7" name="Connecteur droit 6"/>
          <p:cNvCxnSpPr/>
          <p:nvPr/>
        </p:nvCxnSpPr>
        <p:spPr>
          <a:xfrm>
            <a:off x="4572000" y="1432323"/>
            <a:ext cx="0" cy="1871027"/>
          </a:xfrm>
          <a:prstGeom prst="line">
            <a:avLst/>
          </a:prstGeom>
          <a:noFill/>
          <a:ln w="19050" cap="flat" cmpd="sng" algn="ctr">
            <a:solidFill>
              <a:srgbClr val="FFFFFF">
                <a:lumMod val="65000"/>
              </a:srgbClr>
            </a:solidFill>
            <a:prstDash val="solid"/>
          </a:ln>
          <a:effectLst/>
        </p:spPr>
      </p:cxnSp>
      <p:cxnSp>
        <p:nvCxnSpPr>
          <p:cNvPr id="8" name="Connecteur droit 7"/>
          <p:cNvCxnSpPr/>
          <p:nvPr/>
        </p:nvCxnSpPr>
        <p:spPr>
          <a:xfrm>
            <a:off x="6900000" y="1432323"/>
            <a:ext cx="0" cy="1871027"/>
          </a:xfrm>
          <a:prstGeom prst="line">
            <a:avLst/>
          </a:prstGeom>
          <a:noFill/>
          <a:ln w="19050" cap="flat" cmpd="sng" algn="ctr">
            <a:solidFill>
              <a:srgbClr val="FFFFFF">
                <a:lumMod val="65000"/>
              </a:srgbClr>
            </a:solidFill>
            <a:prstDash val="solid"/>
          </a:ln>
          <a:effectLst/>
        </p:spPr>
      </p:cxnSp>
      <p:sp>
        <p:nvSpPr>
          <p:cNvPr id="9" name="Espace réservé du contenu 2"/>
          <p:cNvSpPr txBox="1">
            <a:spLocks/>
          </p:cNvSpPr>
          <p:nvPr/>
        </p:nvSpPr>
        <p:spPr>
          <a:xfrm>
            <a:off x="2328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2</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Les </a:t>
            </a:r>
            <a:r>
              <a:rPr lang="fr-FR" sz="2400" kern="0" dirty="0">
                <a:solidFill>
                  <a:srgbClr val="581D74"/>
                </a:solidFill>
                <a:latin typeface="+mj-lt"/>
              </a:rPr>
              <a:t>services financiers </a:t>
            </a:r>
            <a:r>
              <a:rPr lang="fr-FR" sz="2400" kern="0" dirty="0" smtClean="0">
                <a:solidFill>
                  <a:srgbClr val="581D74"/>
                </a:solidFill>
                <a:latin typeface="+mj-lt"/>
              </a:rPr>
              <a:t>mobiles</a:t>
            </a:r>
            <a:endParaRPr lang="fr-FR" sz="4400" dirty="0">
              <a:solidFill>
                <a:srgbClr val="00B2CB"/>
              </a:solidFill>
              <a:latin typeface="+mj-lt"/>
            </a:endParaRPr>
          </a:p>
        </p:txBody>
      </p:sp>
      <p:sp>
        <p:nvSpPr>
          <p:cNvPr id="10" name="Espace réservé du contenu 2"/>
          <p:cNvSpPr txBox="1">
            <a:spLocks/>
          </p:cNvSpPr>
          <p:nvPr/>
        </p:nvSpPr>
        <p:spPr>
          <a:xfrm>
            <a:off x="4656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3</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b="1" kern="0" dirty="0" smtClean="0">
                <a:solidFill>
                  <a:srgbClr val="581D74"/>
                </a:solidFill>
                <a:latin typeface="+mj-lt"/>
              </a:rPr>
              <a:t>Paiement par mobile</a:t>
            </a:r>
            <a:endParaRPr lang="fr-FR" sz="4400" b="1" dirty="0">
              <a:solidFill>
                <a:srgbClr val="00B2CB"/>
              </a:solidFill>
              <a:latin typeface="+mj-lt"/>
            </a:endParaRPr>
          </a:p>
        </p:txBody>
      </p:sp>
      <p:sp>
        <p:nvSpPr>
          <p:cNvPr id="11" name="Espace réservé du contenu 2"/>
          <p:cNvSpPr txBox="1">
            <a:spLocks/>
          </p:cNvSpPr>
          <p:nvPr/>
        </p:nvSpPr>
        <p:spPr>
          <a:xfrm>
            <a:off x="6984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4</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Perspectives</a:t>
            </a:r>
            <a:endParaRPr lang="fr-FR" sz="4400" dirty="0">
              <a:solidFill>
                <a:srgbClr val="00B2CB"/>
              </a:solidFill>
              <a:latin typeface="+mj-lt"/>
            </a:endParaRPr>
          </a:p>
        </p:txBody>
      </p:sp>
    </p:spTree>
    <p:extLst>
      <p:ext uri="{BB962C8B-B14F-4D97-AF65-F5344CB8AC3E}">
        <p14:creationId xmlns:p14="http://schemas.microsoft.com/office/powerpoint/2010/main" val="2738004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3"/>
                </a:solidFill>
              </a:rPr>
              <a:t>3. </a:t>
            </a:r>
            <a:r>
              <a:rPr lang="fr-FR" dirty="0"/>
              <a:t>Les paiements par mobile</a:t>
            </a:r>
            <a:br>
              <a:rPr lang="fr-FR" dirty="0"/>
            </a:br>
            <a:r>
              <a:rPr lang="fr-FR" sz="1600" b="0" dirty="0">
                <a:solidFill>
                  <a:schemeClr val="accent3"/>
                </a:solidFill>
              </a:rPr>
              <a:t>Retour </a:t>
            </a:r>
            <a:r>
              <a:rPr lang="fr-FR" sz="1600" b="0" dirty="0" smtClean="0">
                <a:solidFill>
                  <a:schemeClr val="accent3"/>
                </a:solidFill>
              </a:rPr>
              <a:t>d’expérience</a:t>
            </a:r>
            <a:endParaRPr lang="fr-FR" dirty="0"/>
          </a:p>
        </p:txBody>
      </p:sp>
      <p:sp>
        <p:nvSpPr>
          <p:cNvPr id="3" name="Espace réservé du contenu 2"/>
          <p:cNvSpPr>
            <a:spLocks noGrp="1"/>
          </p:cNvSpPr>
          <p:nvPr>
            <p:ph idx="1"/>
          </p:nvPr>
        </p:nvSpPr>
        <p:spPr/>
        <p:txBody>
          <a:bodyPr/>
          <a:lstStyle/>
          <a:p>
            <a:r>
              <a:rPr lang="fr-FR" sz="1200" dirty="0"/>
              <a:t>Des perspectives de croissance portées par les nouveaux usages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35" y="1668666"/>
            <a:ext cx="6542608" cy="2755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4972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chemeClr val="accent3"/>
                </a:solidFill>
              </a:rPr>
              <a:t>3. </a:t>
            </a:r>
            <a:r>
              <a:rPr lang="fr-FR" dirty="0"/>
              <a:t>Les paiements par mobile</a:t>
            </a:r>
            <a:br>
              <a:rPr lang="fr-FR" dirty="0"/>
            </a:br>
            <a:r>
              <a:rPr lang="fr-FR" sz="1600" b="0" dirty="0">
                <a:solidFill>
                  <a:schemeClr val="accent3"/>
                </a:solidFill>
              </a:rPr>
              <a:t>Retour </a:t>
            </a:r>
            <a:r>
              <a:rPr lang="fr-FR" sz="1600" b="0" dirty="0" smtClean="0">
                <a:solidFill>
                  <a:schemeClr val="accent3"/>
                </a:solidFill>
              </a:rPr>
              <a:t>d’expérience</a:t>
            </a:r>
            <a:endParaRPr lang="fr-FR" dirty="0"/>
          </a:p>
        </p:txBody>
      </p:sp>
      <p:sp>
        <p:nvSpPr>
          <p:cNvPr id="3" name="Espace réservé du contenu 2"/>
          <p:cNvSpPr>
            <a:spLocks noGrp="1"/>
          </p:cNvSpPr>
          <p:nvPr>
            <p:ph idx="1"/>
          </p:nvPr>
        </p:nvSpPr>
        <p:spPr/>
        <p:txBody>
          <a:bodyPr/>
          <a:lstStyle/>
          <a:p>
            <a:r>
              <a:rPr lang="fr-FR" sz="1200" dirty="0" smtClean="0"/>
              <a:t>Dans un paysage lui-même en évolution</a:t>
            </a:r>
            <a:endParaRPr lang="fr-FR" sz="1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143" y="1176793"/>
            <a:ext cx="7489115" cy="3307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9768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3"/>
                </a:solidFill>
              </a:rPr>
              <a:t>3. </a:t>
            </a:r>
            <a:r>
              <a:rPr lang="fr-FR" dirty="0"/>
              <a:t>Les </a:t>
            </a:r>
            <a:r>
              <a:rPr lang="fr-FR" dirty="0" smtClean="0"/>
              <a:t>paiements par mobile</a:t>
            </a:r>
            <a:br>
              <a:rPr lang="fr-FR" dirty="0" smtClean="0"/>
            </a:br>
            <a:r>
              <a:rPr lang="fr-FR" sz="1600" b="0" dirty="0" smtClean="0">
                <a:solidFill>
                  <a:schemeClr val="accent3"/>
                </a:solidFill>
              </a:rPr>
              <a:t>Retour d’expérience</a:t>
            </a:r>
            <a:endParaRPr lang="fr-FR" b="0" dirty="0">
              <a:solidFill>
                <a:schemeClr val="accent3"/>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35878" y="864000"/>
            <a:ext cx="4163701" cy="1306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bwMode="auto">
          <a:xfrm>
            <a:off x="74613" y="864000"/>
            <a:ext cx="4320000" cy="383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9388" indent="-179388" algn="l" rtl="0" eaLnBrk="1" fontAlgn="base" hangingPunct="1">
              <a:spcBef>
                <a:spcPct val="20000"/>
              </a:spcBef>
              <a:spcAft>
                <a:spcPct val="0"/>
              </a:spcAft>
              <a:buClr>
                <a:schemeClr val="accent1"/>
              </a:buClr>
              <a:buSzPct val="80000"/>
              <a:buFont typeface="Wingdings" pitchFamily="2" charset="2"/>
              <a:buChar char="l"/>
              <a:defRPr sz="1400" b="1">
                <a:solidFill>
                  <a:schemeClr val="accent1"/>
                </a:solidFill>
                <a:latin typeface="+mn-lt"/>
                <a:ea typeface="+mn-ea"/>
                <a:cs typeface="+mn-cs"/>
              </a:defRPr>
            </a:lvl1pPr>
            <a:lvl2pPr marL="358775" indent="-179388" algn="l" rtl="0" eaLnBrk="1" fontAlgn="base" hangingPunct="1">
              <a:spcBef>
                <a:spcPct val="20000"/>
              </a:spcBef>
              <a:spcAft>
                <a:spcPct val="0"/>
              </a:spcAft>
              <a:buClr>
                <a:srgbClr val="F47920"/>
              </a:buClr>
              <a:buFont typeface="Verdana" pitchFamily="34" charset="0"/>
              <a:buChar char="&gt;"/>
              <a:defRPr sz="1200">
                <a:solidFill>
                  <a:schemeClr val="tx1"/>
                </a:solidFill>
                <a:latin typeface="+mn-lt"/>
              </a:defRPr>
            </a:lvl2pPr>
            <a:lvl3pPr marL="538163" indent="-179388" algn="l" rtl="0" eaLnBrk="1" fontAlgn="base" hangingPunct="1">
              <a:spcBef>
                <a:spcPct val="20000"/>
              </a:spcBef>
              <a:spcAft>
                <a:spcPct val="0"/>
              </a:spcAft>
              <a:buClr>
                <a:schemeClr val="accent2"/>
              </a:buClr>
              <a:buSzPct val="90000"/>
              <a:buChar char="•"/>
              <a:defRPr sz="1100">
                <a:solidFill>
                  <a:schemeClr val="tx1"/>
                </a:solidFill>
                <a:latin typeface="+mn-lt"/>
              </a:defRPr>
            </a:lvl3pPr>
            <a:lvl4pPr marL="717550" indent="-179388" algn="l" rtl="0" eaLnBrk="1" fontAlgn="base" hangingPunct="1">
              <a:spcBef>
                <a:spcPct val="20000"/>
              </a:spcBef>
              <a:spcAft>
                <a:spcPct val="0"/>
              </a:spcAft>
              <a:buClr>
                <a:srgbClr val="BDCF41"/>
              </a:buClr>
              <a:buSzPct val="80000"/>
              <a:buFont typeface="Courier New" pitchFamily="49" charset="0"/>
              <a:buChar char="o"/>
              <a:defRPr sz="1000">
                <a:solidFill>
                  <a:schemeClr val="tx1"/>
                </a:solidFill>
                <a:latin typeface="+mn-lt"/>
              </a:defRPr>
            </a:lvl4pPr>
            <a:lvl5pPr marL="896938" indent="-179388" algn="l" rtl="0" eaLnBrk="1" fontAlgn="base" hangingPunct="1">
              <a:spcBef>
                <a:spcPct val="20000"/>
              </a:spcBef>
              <a:spcAft>
                <a:spcPct val="0"/>
              </a:spcAft>
              <a:buClr>
                <a:srgbClr val="B0006C"/>
              </a:buClr>
              <a:buFont typeface="Arial" charset="0"/>
              <a:buChar char="»"/>
              <a:defRPr sz="900">
                <a:solidFill>
                  <a:schemeClr val="tx1"/>
                </a:solidFill>
                <a:latin typeface="+mn-lt"/>
              </a:defRPr>
            </a:lvl5pPr>
            <a:lvl6pPr marL="25146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6pPr>
            <a:lvl7pPr marL="29718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7pPr>
            <a:lvl8pPr marL="34290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8pPr>
            <a:lvl9pPr marL="3886200" indent="-228600" algn="l" rtl="0" eaLnBrk="1" fontAlgn="base" hangingPunct="1">
              <a:spcBef>
                <a:spcPct val="20000"/>
              </a:spcBef>
              <a:spcAft>
                <a:spcPct val="0"/>
              </a:spcAft>
              <a:buClr>
                <a:schemeClr val="hlink"/>
              </a:buClr>
              <a:buFont typeface="Arial" charset="0"/>
              <a:buChar char="»"/>
              <a:defRPr sz="1200">
                <a:solidFill>
                  <a:schemeClr val="tx1"/>
                </a:solidFill>
                <a:latin typeface="+mn-lt"/>
              </a:defRPr>
            </a:lvl9pPr>
          </a:lstStyle>
          <a:p>
            <a:r>
              <a:rPr lang="fr-FR" sz="1200" kern="0" dirty="0" smtClean="0"/>
              <a:t>Leçons pour le paiement mobile</a:t>
            </a:r>
          </a:p>
          <a:p>
            <a:pPr lvl="1"/>
            <a:r>
              <a:rPr lang="fr-FR" sz="1000" kern="0" dirty="0" smtClean="0"/>
              <a:t>Pas de paiement seul mais joindre des services associés : offres de fidélité, coupons, historique et géolocalisation, etc.</a:t>
            </a:r>
          </a:p>
          <a:p>
            <a:pPr lvl="1"/>
            <a:r>
              <a:rPr lang="fr-FR" sz="1000" kern="0" dirty="0" smtClean="0"/>
              <a:t>Les clients ne veulent pas de solutions fermées spécifiques à un émetteur, une marque ou un commerçants</a:t>
            </a:r>
          </a:p>
          <a:p>
            <a:pPr lvl="2"/>
            <a:r>
              <a:rPr lang="fr-FR" sz="900" kern="0" dirty="0" smtClean="0"/>
              <a:t>=&gt; Interopérabilité</a:t>
            </a:r>
          </a:p>
          <a:p>
            <a:pPr lvl="1"/>
            <a:r>
              <a:rPr lang="fr-FR" sz="1000" kern="0" dirty="0" smtClean="0"/>
              <a:t>Les clients veulent une expérience de paiement simple, aussi bien à l’enrôlement qu’au paiement (</a:t>
            </a:r>
            <a:r>
              <a:rPr lang="fr-FR" sz="1000" kern="0" dirty="0" err="1" smtClean="0"/>
              <a:t>multi-cartes</a:t>
            </a:r>
            <a:r>
              <a:rPr lang="fr-FR" sz="1000" kern="0" dirty="0" smtClean="0"/>
              <a:t>, </a:t>
            </a:r>
            <a:r>
              <a:rPr lang="fr-FR" sz="1000" kern="0" dirty="0" err="1" smtClean="0"/>
              <a:t>maulti</a:t>
            </a:r>
            <a:r>
              <a:rPr lang="fr-FR" sz="1000" kern="0" dirty="0" smtClean="0"/>
              <a:t> banques, etc.)</a:t>
            </a:r>
          </a:p>
          <a:p>
            <a:r>
              <a:rPr lang="fr-FR" sz="1200" kern="0" dirty="0" smtClean="0"/>
              <a:t>Quelques réponses du marché</a:t>
            </a:r>
          </a:p>
          <a:p>
            <a:pPr lvl="1"/>
            <a:r>
              <a:rPr lang="fr-FR" sz="1000" kern="0" dirty="0" smtClean="0"/>
              <a:t>Apple </a:t>
            </a:r>
            <a:r>
              <a:rPr lang="fr-FR" sz="1000" kern="0" dirty="0" err="1" smtClean="0"/>
              <a:t>Pay</a:t>
            </a:r>
            <a:endParaRPr lang="fr-FR" sz="1000" kern="0" dirty="0" smtClean="0"/>
          </a:p>
          <a:p>
            <a:pPr lvl="2"/>
            <a:r>
              <a:rPr lang="fr-FR" sz="900" kern="0" dirty="0" smtClean="0"/>
              <a:t>Enrôlement intuitif</a:t>
            </a:r>
          </a:p>
          <a:p>
            <a:pPr lvl="2"/>
            <a:r>
              <a:rPr lang="fr-FR" sz="900" kern="0" dirty="0" err="1" smtClean="0"/>
              <a:t>Wallet</a:t>
            </a:r>
            <a:r>
              <a:rPr lang="fr-FR" sz="900" kern="0" dirty="0" smtClean="0"/>
              <a:t> multi émetteurs</a:t>
            </a:r>
          </a:p>
          <a:p>
            <a:pPr lvl="2"/>
            <a:r>
              <a:rPr lang="fr-FR" sz="900" kern="0" dirty="0" smtClean="0"/>
              <a:t>Mais seulement paiement</a:t>
            </a:r>
          </a:p>
          <a:p>
            <a:pPr lvl="1"/>
            <a:r>
              <a:rPr lang="fr-FR" sz="1000" kern="0" dirty="0" smtClean="0"/>
              <a:t>Starbucks</a:t>
            </a:r>
          </a:p>
          <a:p>
            <a:pPr lvl="2"/>
            <a:r>
              <a:rPr lang="fr-FR" sz="900" kern="0" dirty="0" err="1" smtClean="0"/>
              <a:t>Wallet</a:t>
            </a:r>
            <a:r>
              <a:rPr lang="fr-FR" sz="900" kern="0" dirty="0" smtClean="0"/>
              <a:t> en système fermé, limité aux boutiques de la marque</a:t>
            </a:r>
          </a:p>
          <a:p>
            <a:pPr lvl="2"/>
            <a:r>
              <a:rPr lang="fr-FR" sz="900" kern="0" dirty="0" smtClean="0"/>
              <a:t>Expérience client compliquée : chargement manuel de l’appli, paiement par échange de QR code entre la caisse et le mobile</a:t>
            </a:r>
          </a:p>
          <a:p>
            <a:pPr lvl="2"/>
            <a:r>
              <a:rPr lang="fr-FR" sz="900" kern="0" dirty="0" smtClean="0"/>
              <a:t>Mais largement compensée par un programme de fidélité simple et efficace (cafés gratuits, goodies)</a:t>
            </a:r>
            <a:endParaRPr lang="fr-FR" sz="900" kern="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362" y="3599078"/>
            <a:ext cx="1353750" cy="991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518" y="3026349"/>
            <a:ext cx="1058104" cy="5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666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r-FR" dirty="0" smtClean="0"/>
              <a:t>Sommaire</a:t>
            </a:r>
          </a:p>
        </p:txBody>
      </p:sp>
      <p:sp>
        <p:nvSpPr>
          <p:cNvPr id="5" name="Espace réservé du contenu 2"/>
          <p:cNvSpPr txBox="1">
            <a:spLocks/>
          </p:cNvSpPr>
          <p:nvPr/>
        </p:nvSpPr>
        <p:spPr>
          <a:xfrm>
            <a:off x="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marR="0" lvl="0" indent="0" algn="ctr" defTabSz="1824137" rtl="0" eaLnBrk="1" fontAlgn="auto" latinLnBrk="0" hangingPunct="1">
              <a:lnSpc>
                <a:spcPct val="90000"/>
              </a:lnSpc>
              <a:spcBef>
                <a:spcPts val="1995"/>
              </a:spcBef>
              <a:spcAft>
                <a:spcPts val="0"/>
              </a:spcAft>
              <a:buClr>
                <a:srgbClr val="581D74"/>
              </a:buClr>
              <a:buSzTx/>
              <a:buFont typeface="Wingdings" panose="05000000000000000000" pitchFamily="2" charset="2"/>
              <a:buNone/>
              <a:tabLst/>
              <a:defRPr/>
            </a:pPr>
            <a:r>
              <a:rPr kumimoji="0" lang="fr-FR" sz="4800" b="1" i="0" u="none" strike="noStrike" kern="1200" cap="none" spc="0" normalizeH="0" baseline="0" noProof="0" dirty="0" smtClean="0">
                <a:ln>
                  <a:noFill/>
                </a:ln>
                <a:solidFill>
                  <a:schemeClr val="accent3"/>
                </a:solidFill>
                <a:effectLst/>
                <a:uLnTx/>
                <a:uFillTx/>
              </a:rPr>
              <a:t>1</a:t>
            </a:r>
          </a:p>
          <a:p>
            <a:pPr marL="0" lvl="0" indent="0" algn="ctr" fontAlgn="auto">
              <a:lnSpc>
                <a:spcPct val="100000"/>
              </a:lnSpc>
              <a:spcBef>
                <a:spcPts val="600"/>
              </a:spcBef>
              <a:spcAft>
                <a:spcPts val="0"/>
              </a:spcAft>
              <a:buClr>
                <a:srgbClr val="581D74"/>
              </a:buClr>
              <a:buNone/>
              <a:defRPr/>
            </a:pPr>
            <a:r>
              <a:rPr lang="fr-FR" sz="2400" kern="0" dirty="0" smtClean="0">
                <a:solidFill>
                  <a:srgbClr val="581D74"/>
                </a:solidFill>
              </a:rPr>
              <a:t>L’Afrique et le digital</a:t>
            </a:r>
            <a:endParaRPr kumimoji="0" lang="fr-FR" sz="4400" i="0" u="none" strike="noStrike" kern="1200" cap="none" spc="0" normalizeH="0" baseline="0" noProof="0" dirty="0">
              <a:ln>
                <a:noFill/>
              </a:ln>
              <a:solidFill>
                <a:srgbClr val="00B2CB"/>
              </a:solidFill>
              <a:effectLst/>
              <a:uLnTx/>
              <a:uFillTx/>
            </a:endParaRPr>
          </a:p>
        </p:txBody>
      </p:sp>
      <p:cxnSp>
        <p:nvCxnSpPr>
          <p:cNvPr id="6" name="Connecteur droit 5"/>
          <p:cNvCxnSpPr/>
          <p:nvPr/>
        </p:nvCxnSpPr>
        <p:spPr>
          <a:xfrm>
            <a:off x="2244000" y="1432323"/>
            <a:ext cx="0" cy="1871027"/>
          </a:xfrm>
          <a:prstGeom prst="line">
            <a:avLst/>
          </a:prstGeom>
          <a:noFill/>
          <a:ln w="19050" cap="flat" cmpd="sng" algn="ctr">
            <a:solidFill>
              <a:srgbClr val="FFFFFF">
                <a:lumMod val="65000"/>
              </a:srgbClr>
            </a:solidFill>
            <a:prstDash val="solid"/>
          </a:ln>
          <a:effectLst/>
        </p:spPr>
      </p:cxnSp>
      <p:cxnSp>
        <p:nvCxnSpPr>
          <p:cNvPr id="7" name="Connecteur droit 6"/>
          <p:cNvCxnSpPr/>
          <p:nvPr/>
        </p:nvCxnSpPr>
        <p:spPr>
          <a:xfrm>
            <a:off x="4572000" y="1432323"/>
            <a:ext cx="0" cy="1871027"/>
          </a:xfrm>
          <a:prstGeom prst="line">
            <a:avLst/>
          </a:prstGeom>
          <a:noFill/>
          <a:ln w="19050" cap="flat" cmpd="sng" algn="ctr">
            <a:solidFill>
              <a:srgbClr val="FFFFFF">
                <a:lumMod val="65000"/>
              </a:srgbClr>
            </a:solidFill>
            <a:prstDash val="solid"/>
          </a:ln>
          <a:effectLst/>
        </p:spPr>
      </p:cxnSp>
      <p:cxnSp>
        <p:nvCxnSpPr>
          <p:cNvPr id="8" name="Connecteur droit 7"/>
          <p:cNvCxnSpPr/>
          <p:nvPr/>
        </p:nvCxnSpPr>
        <p:spPr>
          <a:xfrm>
            <a:off x="6900000" y="1432323"/>
            <a:ext cx="0" cy="1871027"/>
          </a:xfrm>
          <a:prstGeom prst="line">
            <a:avLst/>
          </a:prstGeom>
          <a:noFill/>
          <a:ln w="19050" cap="flat" cmpd="sng" algn="ctr">
            <a:solidFill>
              <a:srgbClr val="FFFFFF">
                <a:lumMod val="65000"/>
              </a:srgbClr>
            </a:solidFill>
            <a:prstDash val="solid"/>
          </a:ln>
          <a:effectLst/>
        </p:spPr>
      </p:cxnSp>
      <p:sp>
        <p:nvSpPr>
          <p:cNvPr id="9" name="Espace réservé du contenu 2"/>
          <p:cNvSpPr txBox="1">
            <a:spLocks/>
          </p:cNvSpPr>
          <p:nvPr/>
        </p:nvSpPr>
        <p:spPr>
          <a:xfrm>
            <a:off x="2328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2</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Les </a:t>
            </a:r>
            <a:r>
              <a:rPr lang="fr-FR" sz="2400" kern="0" dirty="0">
                <a:solidFill>
                  <a:srgbClr val="581D74"/>
                </a:solidFill>
                <a:latin typeface="+mj-lt"/>
              </a:rPr>
              <a:t>services financiers </a:t>
            </a:r>
            <a:r>
              <a:rPr lang="fr-FR" sz="2400" kern="0" dirty="0" smtClean="0">
                <a:solidFill>
                  <a:srgbClr val="581D74"/>
                </a:solidFill>
                <a:latin typeface="+mj-lt"/>
              </a:rPr>
              <a:t>mobiles</a:t>
            </a:r>
            <a:endParaRPr lang="fr-FR" sz="4400" dirty="0">
              <a:solidFill>
                <a:srgbClr val="00B2CB"/>
              </a:solidFill>
              <a:latin typeface="+mj-lt"/>
            </a:endParaRPr>
          </a:p>
        </p:txBody>
      </p:sp>
      <p:sp>
        <p:nvSpPr>
          <p:cNvPr id="10" name="Espace réservé du contenu 2"/>
          <p:cNvSpPr txBox="1">
            <a:spLocks/>
          </p:cNvSpPr>
          <p:nvPr/>
        </p:nvSpPr>
        <p:spPr>
          <a:xfrm>
            <a:off x="4656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3</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400" kern="0" dirty="0" smtClean="0">
                <a:solidFill>
                  <a:srgbClr val="581D74"/>
                </a:solidFill>
                <a:latin typeface="+mj-lt"/>
              </a:rPr>
              <a:t>Les paiements par mobile</a:t>
            </a:r>
            <a:endParaRPr lang="fr-FR" sz="4400" dirty="0">
              <a:solidFill>
                <a:srgbClr val="00B2CB"/>
              </a:solidFill>
              <a:latin typeface="+mj-lt"/>
            </a:endParaRPr>
          </a:p>
        </p:txBody>
      </p:sp>
      <p:sp>
        <p:nvSpPr>
          <p:cNvPr id="11" name="Espace réservé du contenu 2"/>
          <p:cNvSpPr txBox="1">
            <a:spLocks/>
          </p:cNvSpPr>
          <p:nvPr/>
        </p:nvSpPr>
        <p:spPr>
          <a:xfrm>
            <a:off x="6984000" y="1257436"/>
            <a:ext cx="2160000" cy="2160000"/>
          </a:xfrm>
          <a:prstGeom prst="rect">
            <a:avLst/>
          </a:prstGeom>
        </p:spPr>
        <p:txBody>
          <a:bodyPr vert="horz" lIns="91440" tIns="45720" rIns="91440" bIns="45720" rtlCol="0">
            <a:noAutofit/>
          </a:bodyPr>
          <a:lstStyle>
            <a:lvl1pPr marL="456034" indent="-456034" algn="l" defTabSz="1824137" rtl="0" eaLnBrk="1" latinLnBrk="0" hangingPunct="1">
              <a:lnSpc>
                <a:spcPct val="90000"/>
              </a:lnSpc>
              <a:spcBef>
                <a:spcPts val="1995"/>
              </a:spcBef>
              <a:buFont typeface="Wingdings" panose="05000000000000000000" pitchFamily="2" charset="2"/>
              <a:buChar char="§"/>
              <a:defRPr sz="5200" kern="1200">
                <a:solidFill>
                  <a:srgbClr val="966F60"/>
                </a:solidFill>
                <a:latin typeface="Verdana" panose="020B0604030504040204" pitchFamily="34" charset="0"/>
                <a:ea typeface="Verdana" panose="020B0604030504040204" pitchFamily="34" charset="0"/>
                <a:cs typeface="Verdana" panose="020B0604030504040204" pitchFamily="34" charset="0"/>
              </a:defRPr>
            </a:lvl1pPr>
            <a:lvl2pPr marL="1368102" indent="-456034" algn="l" defTabSz="1824137" rtl="0" eaLnBrk="1" latinLnBrk="0" hangingPunct="1">
              <a:lnSpc>
                <a:spcPct val="90000"/>
              </a:lnSpc>
              <a:spcBef>
                <a:spcPts val="997"/>
              </a:spcBef>
              <a:buFont typeface="Arial" panose="020B0604020202020204" pitchFamily="34" charset="0"/>
              <a:buChar char="•"/>
              <a:defRPr sz="4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280171" indent="-456034" algn="l" defTabSz="1824137" rtl="0" eaLnBrk="1" latinLnBrk="0" hangingPunct="1">
              <a:lnSpc>
                <a:spcPct val="90000"/>
              </a:lnSpc>
              <a:spcBef>
                <a:spcPts val="997"/>
              </a:spcBef>
              <a:buFont typeface="Arial" panose="020B0604020202020204" pitchFamily="34" charset="0"/>
              <a:buChar char="•"/>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192239"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4pPr>
            <a:lvl5pPr marL="4104307"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5pPr>
            <a:lvl6pPr marL="5016376"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6pPr>
            <a:lvl7pPr marL="5928444"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7pPr>
            <a:lvl8pPr marL="6840512"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8pPr>
            <a:lvl9pPr marL="7752580" indent="-456034" algn="l" defTabSz="1824137" rtl="0" eaLnBrk="1" latinLnBrk="0" hangingPunct="1">
              <a:lnSpc>
                <a:spcPct val="90000"/>
              </a:lnSpc>
              <a:spcBef>
                <a:spcPts val="997"/>
              </a:spcBef>
              <a:buFont typeface="Arial" panose="020B0604020202020204" pitchFamily="34" charset="0"/>
              <a:buChar char="•"/>
              <a:defRPr sz="3591" kern="1200">
                <a:solidFill>
                  <a:schemeClr val="tx1"/>
                </a:solidFill>
                <a:latin typeface="+mn-lt"/>
                <a:ea typeface="+mn-ea"/>
                <a:cs typeface="+mn-cs"/>
              </a:defRPr>
            </a:lvl9pPr>
          </a:lstStyle>
          <a:p>
            <a:pPr marL="0" lvl="0" indent="0" algn="ctr" fontAlgn="auto">
              <a:spcAft>
                <a:spcPts val="0"/>
              </a:spcAft>
              <a:buClr>
                <a:srgbClr val="581D74"/>
              </a:buClr>
              <a:buNone/>
              <a:defRPr/>
            </a:pPr>
            <a:r>
              <a:rPr lang="fr-FR" sz="4800" dirty="0" smtClean="0">
                <a:solidFill>
                  <a:srgbClr val="F47920"/>
                </a:solidFill>
                <a:latin typeface="+mj-lt"/>
              </a:rPr>
              <a:t>4</a:t>
            </a:r>
            <a:endParaRPr lang="fr-FR" sz="4800" dirty="0">
              <a:solidFill>
                <a:srgbClr val="F47920"/>
              </a:solidFill>
              <a:latin typeface="+mj-lt"/>
            </a:endParaRPr>
          </a:p>
          <a:p>
            <a:pPr marL="0" lvl="0" indent="0" algn="ctr" defTabSz="914400" fontAlgn="auto">
              <a:lnSpc>
                <a:spcPct val="100000"/>
              </a:lnSpc>
              <a:spcBef>
                <a:spcPts val="600"/>
              </a:spcBef>
              <a:spcAft>
                <a:spcPts val="0"/>
              </a:spcAft>
              <a:buClr>
                <a:srgbClr val="581D74"/>
              </a:buClr>
              <a:buNone/>
              <a:defRPr/>
            </a:pPr>
            <a:r>
              <a:rPr lang="fr-FR" sz="2000" b="1" kern="0" dirty="0" smtClean="0">
                <a:solidFill>
                  <a:srgbClr val="581D74"/>
                </a:solidFill>
                <a:latin typeface="+mj-lt"/>
              </a:rPr>
              <a:t>Enjeux</a:t>
            </a:r>
            <a:endParaRPr lang="fr-FR" sz="4400" b="1" dirty="0">
              <a:solidFill>
                <a:srgbClr val="00B2CB"/>
              </a:solidFill>
              <a:latin typeface="+mj-lt"/>
            </a:endParaRPr>
          </a:p>
        </p:txBody>
      </p:sp>
    </p:spTree>
    <p:extLst>
      <p:ext uri="{BB962C8B-B14F-4D97-AF65-F5344CB8AC3E}">
        <p14:creationId xmlns:p14="http://schemas.microsoft.com/office/powerpoint/2010/main" val="1449254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t-BR" dirty="0">
                <a:solidFill>
                  <a:schemeClr val="accent3"/>
                </a:solidFill>
              </a:rPr>
              <a:t>4. </a:t>
            </a:r>
            <a:r>
              <a:rPr lang="pt-BR" dirty="0" err="1" smtClean="0"/>
              <a:t>Enjeux</a:t>
            </a:r>
            <a:endParaRPr lang="fr-FR" dirty="0"/>
          </a:p>
        </p:txBody>
      </p:sp>
      <p:sp>
        <p:nvSpPr>
          <p:cNvPr id="3" name="Espace réservé du contenu 2"/>
          <p:cNvSpPr>
            <a:spLocks noGrp="1"/>
          </p:cNvSpPr>
          <p:nvPr>
            <p:ph sz="half" idx="1"/>
          </p:nvPr>
        </p:nvSpPr>
        <p:spPr/>
        <p:txBody>
          <a:bodyPr/>
          <a:lstStyle/>
          <a:p>
            <a:r>
              <a:rPr lang="fr-FR" dirty="0" smtClean="0"/>
              <a:t>Enjeux concurrentiels</a:t>
            </a:r>
          </a:p>
          <a:p>
            <a:pPr lvl="1"/>
            <a:r>
              <a:rPr lang="fr-FR" dirty="0" smtClean="0"/>
              <a:t>Les acteurs non bancaires sont déjà très présents sur le marché</a:t>
            </a:r>
          </a:p>
          <a:p>
            <a:pPr lvl="1"/>
            <a:r>
              <a:rPr lang="fr-FR" dirty="0" smtClean="0"/>
              <a:t>Une réponse des banques est </a:t>
            </a:r>
            <a:r>
              <a:rPr lang="fr-FR" b="1" dirty="0" smtClean="0"/>
              <a:t>urgente</a:t>
            </a:r>
            <a:r>
              <a:rPr lang="fr-FR" dirty="0" smtClean="0"/>
              <a:t> et </a:t>
            </a:r>
            <a:r>
              <a:rPr lang="fr-FR" b="1" dirty="0" smtClean="0"/>
              <a:t>opportune </a:t>
            </a:r>
            <a:r>
              <a:rPr lang="fr-FR" dirty="0" smtClean="0"/>
              <a:t>pour le marché</a:t>
            </a:r>
          </a:p>
          <a:p>
            <a:pPr lvl="2"/>
            <a:r>
              <a:rPr lang="fr-FR" dirty="0" smtClean="0"/>
              <a:t>Interopérabilité</a:t>
            </a:r>
          </a:p>
          <a:p>
            <a:pPr lvl="2"/>
            <a:r>
              <a:rPr lang="fr-FR" dirty="0" smtClean="0"/>
              <a:t>Complémentarité avec des acteurs qui dématérialisent les espèces par exemple</a:t>
            </a:r>
          </a:p>
          <a:p>
            <a:pPr lvl="1"/>
            <a:r>
              <a:rPr lang="fr-FR" dirty="0" smtClean="0"/>
              <a:t>La stratégie des établissements doit s’articuler autour de plusieurs facteurs</a:t>
            </a:r>
          </a:p>
          <a:p>
            <a:pPr lvl="2"/>
            <a:r>
              <a:rPr lang="fr-FR" dirty="0" smtClean="0"/>
              <a:t>L’existant au sein de la banque (le </a:t>
            </a:r>
            <a:r>
              <a:rPr lang="fr-FR" dirty="0" err="1" smtClean="0"/>
              <a:t>Core</a:t>
            </a:r>
            <a:r>
              <a:rPr lang="fr-FR" dirty="0" smtClean="0"/>
              <a:t>)</a:t>
            </a:r>
          </a:p>
          <a:p>
            <a:pPr lvl="2"/>
            <a:r>
              <a:rPr lang="fr-FR" dirty="0" smtClean="0"/>
              <a:t>Des développements « in-house »</a:t>
            </a:r>
          </a:p>
          <a:p>
            <a:pPr lvl="2"/>
            <a:r>
              <a:rPr lang="fr-FR" dirty="0" smtClean="0"/>
              <a:t>Des partenariats avec des solutions externes (Plug / de-Plug) en marque blanche ou non</a:t>
            </a:r>
          </a:p>
          <a:p>
            <a:pPr lvl="1"/>
            <a:endParaRPr lang="fr-FR" dirty="0" smtClean="0"/>
          </a:p>
          <a:p>
            <a:pPr lvl="2"/>
            <a:endParaRPr lang="fr-FR" dirty="0" smtClean="0"/>
          </a:p>
          <a:p>
            <a:pPr lvl="1"/>
            <a:endParaRPr lang="fr-FR" dirty="0"/>
          </a:p>
          <a:p>
            <a:pPr lvl="1"/>
            <a:endParaRPr lang="fr-FR" dirty="0" smtClean="0"/>
          </a:p>
          <a:p>
            <a:pPr lvl="1"/>
            <a:endParaRPr lang="fr-FR" dirty="0"/>
          </a:p>
        </p:txBody>
      </p:sp>
      <p:sp>
        <p:nvSpPr>
          <p:cNvPr id="5" name="Espace réservé du contenu 4"/>
          <p:cNvSpPr>
            <a:spLocks noGrp="1"/>
          </p:cNvSpPr>
          <p:nvPr>
            <p:ph sz="half" idx="2"/>
          </p:nvPr>
        </p:nvSpPr>
        <p:spPr/>
        <p:txBody>
          <a:bodyPr/>
          <a:lstStyle/>
          <a:p>
            <a:r>
              <a:rPr lang="fr-FR" dirty="0"/>
              <a:t>Une forte complémentarité entre les acteurs</a:t>
            </a:r>
          </a:p>
          <a:p>
            <a:pPr lvl="1"/>
            <a:r>
              <a:rPr lang="fr-FR" dirty="0"/>
              <a:t>Banques et opérateurs de téléphonie mobile</a:t>
            </a:r>
          </a:p>
          <a:p>
            <a:pPr lvl="1"/>
            <a:r>
              <a:rPr lang="fr-FR" dirty="0"/>
              <a:t>Plateformes de e-commerce et solutions de paiement</a:t>
            </a:r>
          </a:p>
          <a:p>
            <a:pPr lvl="1"/>
            <a:r>
              <a:rPr lang="fr-FR" dirty="0"/>
              <a:t>E-</a:t>
            </a:r>
            <a:r>
              <a:rPr lang="fr-FR" dirty="0" err="1"/>
              <a:t>governement</a:t>
            </a:r>
            <a:r>
              <a:rPr lang="fr-FR" dirty="0"/>
              <a:t> et paiement des taxes et frais d’inscription (universitaires, scolaires) </a:t>
            </a:r>
          </a:p>
          <a:p>
            <a:endParaRPr lang="fr-FR" dirty="0"/>
          </a:p>
          <a:p>
            <a:r>
              <a:rPr lang="fr-FR" dirty="0" smtClean="0"/>
              <a:t>Le </a:t>
            </a:r>
            <a:r>
              <a:rPr lang="fr-FR" dirty="0" smtClean="0"/>
              <a:t>domaine des possibles</a:t>
            </a:r>
          </a:p>
          <a:p>
            <a:pPr lvl="1"/>
            <a:r>
              <a:rPr lang="fr-FR" dirty="0" smtClean="0"/>
              <a:t>Les </a:t>
            </a:r>
            <a:r>
              <a:rPr lang="fr-FR" dirty="0"/>
              <a:t>travaux en la matière de par le monde ont fait émerger des solutions disruptives en grand nombre parmi lesquelles il est aujourd’hui possible de piocher en fonction de ses propres besoins</a:t>
            </a:r>
          </a:p>
          <a:p>
            <a:pPr lvl="2"/>
            <a:r>
              <a:rPr lang="fr-FR" dirty="0"/>
              <a:t>Une analyse fine des besoins est essentielle</a:t>
            </a:r>
          </a:p>
          <a:p>
            <a:pPr lvl="1"/>
            <a:r>
              <a:rPr lang="fr-FR" dirty="0"/>
              <a:t>Les solutions doivent être </a:t>
            </a:r>
            <a:r>
              <a:rPr lang="fr-FR" i="1" dirty="0"/>
              <a:t>client-</a:t>
            </a:r>
            <a:r>
              <a:rPr lang="fr-FR" i="1" dirty="0" err="1"/>
              <a:t>centric</a:t>
            </a:r>
            <a:r>
              <a:rPr lang="fr-FR" i="1" dirty="0"/>
              <a:t>, </a:t>
            </a:r>
            <a:r>
              <a:rPr lang="fr-FR" dirty="0"/>
              <a:t>tenir compte des besoins et des usages des clients</a:t>
            </a:r>
          </a:p>
          <a:p>
            <a:endParaRPr lang="fr-FR" dirty="0"/>
          </a:p>
        </p:txBody>
      </p:sp>
    </p:spTree>
    <p:extLst>
      <p:ext uri="{BB962C8B-B14F-4D97-AF65-F5344CB8AC3E}">
        <p14:creationId xmlns:p14="http://schemas.microsoft.com/office/powerpoint/2010/main" val="3109452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Personnalisé 3">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Modèle par défau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odèle par défaut 13">
        <a:dk1>
          <a:srgbClr val="000000"/>
        </a:dk1>
        <a:lt1>
          <a:srgbClr val="FFFFFF"/>
        </a:lt1>
        <a:dk2>
          <a:srgbClr val="825D69"/>
        </a:dk2>
        <a:lt2>
          <a:srgbClr val="E3E4E4"/>
        </a:lt2>
        <a:accent1>
          <a:srgbClr val="581D74"/>
        </a:accent1>
        <a:accent2>
          <a:srgbClr val="D3A8EE"/>
        </a:accent2>
        <a:accent3>
          <a:srgbClr val="FFFFFF"/>
        </a:accent3>
        <a:accent4>
          <a:srgbClr val="000000"/>
        </a:accent4>
        <a:accent5>
          <a:srgbClr val="B4ABBC"/>
        </a:accent5>
        <a:accent6>
          <a:srgbClr val="BF98D8"/>
        </a:accent6>
        <a:hlink>
          <a:srgbClr val="F47920"/>
        </a:hlink>
        <a:folHlink>
          <a:srgbClr val="BDCF41"/>
        </a:folHlink>
      </a:clrScheme>
      <a:clrMap bg1="lt1" tx1="dk1" bg2="lt2" tx2="dk2" accent1="accent1" accent2="accent2" accent3="accent3" accent4="accent4" accent5="accent5" accent6="accent6" hlink="hlink" folHlink="folHlink"/>
    </a:extraClrScheme>
    <a:extraClrScheme>
      <a:clrScheme name="Modèle par défaut 14">
        <a:dk1>
          <a:srgbClr val="000000"/>
        </a:dk1>
        <a:lt1>
          <a:srgbClr val="FFFFFF"/>
        </a:lt1>
        <a:dk2>
          <a:srgbClr val="825D69"/>
        </a:dk2>
        <a:lt2>
          <a:srgbClr val="E3E4E4"/>
        </a:lt2>
        <a:accent1>
          <a:srgbClr val="581D74"/>
        </a:accent1>
        <a:accent2>
          <a:srgbClr val="A778AE"/>
        </a:accent2>
        <a:accent3>
          <a:srgbClr val="FFFFFF"/>
        </a:accent3>
        <a:accent4>
          <a:srgbClr val="000000"/>
        </a:accent4>
        <a:accent5>
          <a:srgbClr val="B4ABBC"/>
        </a:accent5>
        <a:accent6>
          <a:srgbClr val="976C9D"/>
        </a:accent6>
        <a:hlink>
          <a:srgbClr val="F47920"/>
        </a:hlink>
        <a:folHlink>
          <a:srgbClr val="BDCF4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1120</TotalTime>
  <Words>1069</Words>
  <Application>Microsoft Office PowerPoint</Application>
  <PresentationFormat>Affichage à l'écran (16:9)</PresentationFormat>
  <Paragraphs>155</Paragraphs>
  <Slides>15</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15</vt:i4>
      </vt:variant>
    </vt:vector>
  </HeadingPairs>
  <TitlesOfParts>
    <vt:vector size="17" baseType="lpstr">
      <vt:lpstr>blank</vt:lpstr>
      <vt:lpstr>Diapositive think-cell</vt:lpstr>
      <vt:lpstr>Les nouveaux usages financiers mobiles en Afrique</vt:lpstr>
      <vt:lpstr>Sommaire</vt:lpstr>
      <vt:lpstr>1. L’Afrique et le digital</vt:lpstr>
      <vt:lpstr>1. L’Afrique et le digital</vt:lpstr>
      <vt:lpstr>1. L’Afrique et le digital La monnaie mobile (mobile money)</vt:lpstr>
      <vt:lpstr>Présentation PowerPoint</vt:lpstr>
      <vt:lpstr>Sommaire</vt:lpstr>
      <vt:lpstr>2. Les services financiers mobiles Quelques définitions</vt:lpstr>
      <vt:lpstr>2. Les services financiers sur mobile  Les raisons du succès</vt:lpstr>
      <vt:lpstr>Sommaire</vt:lpstr>
      <vt:lpstr>3. Les paiements par mobile Retour d’expérience</vt:lpstr>
      <vt:lpstr>3. Les paiements par mobile Retour d’expérience</vt:lpstr>
      <vt:lpstr>3. Les paiements par mobile Retour d’expérience</vt:lpstr>
      <vt:lpstr>Sommaire</vt:lpstr>
      <vt:lpstr>4. Enjeux</vt:lpstr>
    </vt:vector>
  </TitlesOfParts>
  <Company>BPCE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yollant</dc:creator>
  <cp:lastModifiedBy>brack</cp:lastModifiedBy>
  <cp:revision>65</cp:revision>
  <cp:lastPrinted>2016-10-26T09:06:50Z</cp:lastPrinted>
  <dcterms:created xsi:type="dcterms:W3CDTF">2013-09-25T12:24:17Z</dcterms:created>
  <dcterms:modified xsi:type="dcterms:W3CDTF">2016-10-26T13:13:23Z</dcterms:modified>
</cp:coreProperties>
</file>