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9"/>
  </p:notesMasterIdLst>
  <p:handoutMasterIdLst>
    <p:handoutMasterId r:id="rId10"/>
  </p:handoutMasterIdLst>
  <p:sldIdLst>
    <p:sldId id="265" r:id="rId2"/>
    <p:sldId id="267" r:id="rId3"/>
    <p:sldId id="268" r:id="rId4"/>
    <p:sldId id="269" r:id="rId5"/>
    <p:sldId id="270" r:id="rId6"/>
    <p:sldId id="271" r:id="rId7"/>
    <p:sldId id="272" r:id="rId8"/>
  </p:sldIdLst>
  <p:sldSz cx="9144000" cy="6858000" type="screen4x3"/>
  <p:notesSz cx="6797675" cy="9872663"/>
  <p:defaultTextStyle>
    <a:defPPr>
      <a:defRPr lang="fr-FR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94"/>
    <a:srgbClr val="3C003A"/>
    <a:srgbClr val="A778AE"/>
    <a:srgbClr val="B265E1"/>
    <a:srgbClr val="C78FE9"/>
    <a:srgbClr val="F1EA74"/>
    <a:srgbClr val="00ABA4"/>
    <a:srgbClr val="B000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60" d="100"/>
          <a:sy n="60" d="100"/>
        </p:scale>
        <p:origin x="-180" y="-636"/>
      </p:cViewPr>
      <p:guideLst>
        <p:guide orient="horz" pos="580"/>
        <p:guide orient="horz" pos="1718"/>
        <p:guide orient="horz" pos="278"/>
        <p:guide orient="horz" pos="3971"/>
        <p:guide pos="293"/>
        <p:guide pos="69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75" d="100"/>
          <a:sy n="75" d="100"/>
        </p:scale>
        <p:origin x="-1680" y="-90"/>
      </p:cViewPr>
      <p:guideLst>
        <p:guide orient="horz" pos="311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098" y="1"/>
            <a:ext cx="2944958" cy="49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6978"/>
            <a:ext cx="2944958" cy="49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098" y="9376978"/>
            <a:ext cx="2944958" cy="49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E8C6A76-88D8-461C-ACD7-8CFEF130A84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03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098" y="1"/>
            <a:ext cx="2944958" cy="49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6" y="4690069"/>
            <a:ext cx="5438464" cy="444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6978"/>
            <a:ext cx="2944958" cy="49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098" y="9376978"/>
            <a:ext cx="2944958" cy="49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BBBC8B5-89EE-4D5F-8413-3C7E09566E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412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4" descr="Image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16602"/>
            <a:ext cx="914400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368"/>
          <p:cNvGrpSpPr>
            <a:grpSpLocks/>
          </p:cNvGrpSpPr>
          <p:nvPr userDrawn="1"/>
        </p:nvGrpSpPr>
        <p:grpSpPr bwMode="auto">
          <a:xfrm>
            <a:off x="7824788" y="1715040"/>
            <a:ext cx="1049337" cy="1065212"/>
            <a:chOff x="4622" y="2990"/>
            <a:chExt cx="1028" cy="1043"/>
          </a:xfrm>
          <a:solidFill>
            <a:schemeClr val="accent3"/>
          </a:solidFill>
        </p:grpSpPr>
        <p:sp>
          <p:nvSpPr>
            <p:cNvPr id="7" name="Freeform 326"/>
            <p:cNvSpPr>
              <a:spLocks/>
            </p:cNvSpPr>
            <p:nvPr/>
          </p:nvSpPr>
          <p:spPr bwMode="auto">
            <a:xfrm>
              <a:off x="4973" y="318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0 w 2"/>
                <a:gd name="T5" fmla="*/ 1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" name="Rectangle 327"/>
            <p:cNvSpPr>
              <a:spLocks noChangeArrowheads="1"/>
            </p:cNvSpPr>
            <p:nvPr/>
          </p:nvSpPr>
          <p:spPr bwMode="auto">
            <a:xfrm>
              <a:off x="4992" y="3177"/>
              <a:ext cx="2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" name="Freeform 328"/>
            <p:cNvSpPr>
              <a:spLocks/>
            </p:cNvSpPr>
            <p:nvPr/>
          </p:nvSpPr>
          <p:spPr bwMode="auto">
            <a:xfrm>
              <a:off x="4939" y="3187"/>
              <a:ext cx="47" cy="29"/>
            </a:xfrm>
            <a:custGeom>
              <a:avLst/>
              <a:gdLst>
                <a:gd name="T0" fmla="*/ 17 w 23"/>
                <a:gd name="T1" fmla="*/ 0 h 14"/>
                <a:gd name="T2" fmla="*/ 11 w 23"/>
                <a:gd name="T3" fmla="*/ 6 h 14"/>
                <a:gd name="T4" fmla="*/ 8 w 23"/>
                <a:gd name="T5" fmla="*/ 3 h 14"/>
                <a:gd name="T6" fmla="*/ 5 w 23"/>
                <a:gd name="T7" fmla="*/ 7 h 14"/>
                <a:gd name="T8" fmla="*/ 2 w 23"/>
                <a:gd name="T9" fmla="*/ 6 h 14"/>
                <a:gd name="T10" fmla="*/ 2 w 23"/>
                <a:gd name="T11" fmla="*/ 11 h 14"/>
                <a:gd name="T12" fmla="*/ 17 w 23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4">
                  <a:moveTo>
                    <a:pt x="17" y="0"/>
                  </a:moveTo>
                  <a:cubicBezTo>
                    <a:pt x="15" y="2"/>
                    <a:pt x="14" y="5"/>
                    <a:pt x="11" y="6"/>
                  </a:cubicBezTo>
                  <a:cubicBezTo>
                    <a:pt x="10" y="6"/>
                    <a:pt x="9" y="4"/>
                    <a:pt x="8" y="3"/>
                  </a:cubicBezTo>
                  <a:cubicBezTo>
                    <a:pt x="6" y="4"/>
                    <a:pt x="6" y="6"/>
                    <a:pt x="5" y="7"/>
                  </a:cubicBezTo>
                  <a:cubicBezTo>
                    <a:pt x="4" y="6"/>
                    <a:pt x="3" y="5"/>
                    <a:pt x="2" y="6"/>
                  </a:cubicBezTo>
                  <a:cubicBezTo>
                    <a:pt x="0" y="7"/>
                    <a:pt x="0" y="9"/>
                    <a:pt x="2" y="11"/>
                  </a:cubicBezTo>
                  <a:cubicBezTo>
                    <a:pt x="11" y="7"/>
                    <a:pt x="23" y="14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0" name="Freeform 329"/>
            <p:cNvSpPr>
              <a:spLocks/>
            </p:cNvSpPr>
            <p:nvPr/>
          </p:nvSpPr>
          <p:spPr bwMode="auto">
            <a:xfrm>
              <a:off x="4978" y="3183"/>
              <a:ext cx="18" cy="8"/>
            </a:xfrm>
            <a:custGeom>
              <a:avLst/>
              <a:gdLst>
                <a:gd name="T0" fmla="*/ 9 w 9"/>
                <a:gd name="T1" fmla="*/ 4 h 4"/>
                <a:gd name="T2" fmla="*/ 4 w 9"/>
                <a:gd name="T3" fmla="*/ 0 h 4"/>
                <a:gd name="T4" fmla="*/ 0 w 9"/>
                <a:gd name="T5" fmla="*/ 3 h 4"/>
                <a:gd name="T6" fmla="*/ 9 w 9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1"/>
                    <a:pt x="0" y="3"/>
                  </a:cubicBezTo>
                  <a:cubicBezTo>
                    <a:pt x="3" y="4"/>
                    <a:pt x="6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1" name="Freeform 330"/>
            <p:cNvSpPr>
              <a:spLocks/>
            </p:cNvSpPr>
            <p:nvPr/>
          </p:nvSpPr>
          <p:spPr bwMode="auto">
            <a:xfrm>
              <a:off x="4982" y="3774"/>
              <a:ext cx="43" cy="51"/>
            </a:xfrm>
            <a:custGeom>
              <a:avLst/>
              <a:gdLst>
                <a:gd name="T0" fmla="*/ 9 w 21"/>
                <a:gd name="T1" fmla="*/ 13 h 25"/>
                <a:gd name="T2" fmla="*/ 9 w 21"/>
                <a:gd name="T3" fmla="*/ 14 h 25"/>
                <a:gd name="T4" fmla="*/ 9 w 21"/>
                <a:gd name="T5" fmla="*/ 13 h 25"/>
                <a:gd name="T6" fmla="*/ 9 w 21"/>
                <a:gd name="T7" fmla="*/ 12 h 25"/>
                <a:gd name="T8" fmla="*/ 0 w 21"/>
                <a:gd name="T9" fmla="*/ 22 h 25"/>
                <a:gd name="T10" fmla="*/ 1 w 21"/>
                <a:gd name="T11" fmla="*/ 25 h 25"/>
                <a:gd name="T12" fmla="*/ 21 w 21"/>
                <a:gd name="T13" fmla="*/ 0 h 25"/>
                <a:gd name="T14" fmla="*/ 9 w 21"/>
                <a:gd name="T15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5">
                  <a:moveTo>
                    <a:pt x="9" y="13"/>
                  </a:moveTo>
                  <a:cubicBezTo>
                    <a:pt x="10" y="13"/>
                    <a:pt x="10" y="13"/>
                    <a:pt x="9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2"/>
                    <a:pt x="9" y="12"/>
                  </a:cubicBezTo>
                  <a:cubicBezTo>
                    <a:pt x="7" y="15"/>
                    <a:pt x="4" y="19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9" y="17"/>
                    <a:pt x="17" y="9"/>
                    <a:pt x="21" y="0"/>
                  </a:cubicBezTo>
                  <a:cubicBezTo>
                    <a:pt x="16" y="5"/>
                    <a:pt x="14" y="9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" name="Freeform 331"/>
            <p:cNvSpPr>
              <a:spLocks/>
            </p:cNvSpPr>
            <p:nvPr/>
          </p:nvSpPr>
          <p:spPr bwMode="auto">
            <a:xfrm>
              <a:off x="4988" y="3833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" name="Freeform 332"/>
            <p:cNvSpPr>
              <a:spLocks/>
            </p:cNvSpPr>
            <p:nvPr/>
          </p:nvSpPr>
          <p:spPr bwMode="auto">
            <a:xfrm>
              <a:off x="5243" y="3496"/>
              <a:ext cx="47" cy="60"/>
            </a:xfrm>
            <a:custGeom>
              <a:avLst/>
              <a:gdLst>
                <a:gd name="T0" fmla="*/ 12 w 23"/>
                <a:gd name="T1" fmla="*/ 17 h 29"/>
                <a:gd name="T2" fmla="*/ 23 w 23"/>
                <a:gd name="T3" fmla="*/ 0 h 29"/>
                <a:gd name="T4" fmla="*/ 0 w 23"/>
                <a:gd name="T5" fmla="*/ 29 h 29"/>
                <a:gd name="T6" fmla="*/ 12 w 23"/>
                <a:gd name="T7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9">
                  <a:moveTo>
                    <a:pt x="12" y="17"/>
                  </a:moveTo>
                  <a:cubicBezTo>
                    <a:pt x="17" y="12"/>
                    <a:pt x="20" y="6"/>
                    <a:pt x="23" y="0"/>
                  </a:cubicBezTo>
                  <a:cubicBezTo>
                    <a:pt x="14" y="10"/>
                    <a:pt x="5" y="20"/>
                    <a:pt x="0" y="29"/>
                  </a:cubicBezTo>
                  <a:lnTo>
                    <a:pt x="12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4" name="Freeform 333"/>
            <p:cNvSpPr>
              <a:spLocks/>
            </p:cNvSpPr>
            <p:nvPr/>
          </p:nvSpPr>
          <p:spPr bwMode="auto">
            <a:xfrm>
              <a:off x="5286" y="3449"/>
              <a:ext cx="23" cy="49"/>
            </a:xfrm>
            <a:custGeom>
              <a:avLst/>
              <a:gdLst>
                <a:gd name="T0" fmla="*/ 1 w 11"/>
                <a:gd name="T1" fmla="*/ 24 h 24"/>
                <a:gd name="T2" fmla="*/ 4 w 11"/>
                <a:gd name="T3" fmla="*/ 7 h 24"/>
                <a:gd name="T4" fmla="*/ 9 w 11"/>
                <a:gd name="T5" fmla="*/ 1 h 24"/>
                <a:gd name="T6" fmla="*/ 8 w 11"/>
                <a:gd name="T7" fmla="*/ 2 h 24"/>
                <a:gd name="T8" fmla="*/ 3 w 11"/>
                <a:gd name="T9" fmla="*/ 12 h 24"/>
                <a:gd name="T10" fmla="*/ 10 w 11"/>
                <a:gd name="T11" fmla="*/ 4 h 24"/>
                <a:gd name="T12" fmla="*/ 11 w 11"/>
                <a:gd name="T13" fmla="*/ 2 h 24"/>
                <a:gd name="T14" fmla="*/ 7 w 11"/>
                <a:gd name="T15" fmla="*/ 6 h 24"/>
                <a:gd name="T16" fmla="*/ 2 w 11"/>
                <a:gd name="T17" fmla="*/ 19 h 24"/>
                <a:gd name="T18" fmla="*/ 1 w 11"/>
                <a:gd name="T1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4">
                  <a:moveTo>
                    <a:pt x="1" y="24"/>
                  </a:moveTo>
                  <a:cubicBezTo>
                    <a:pt x="0" y="18"/>
                    <a:pt x="2" y="11"/>
                    <a:pt x="4" y="7"/>
                  </a:cubicBezTo>
                  <a:cubicBezTo>
                    <a:pt x="6" y="5"/>
                    <a:pt x="7" y="3"/>
                    <a:pt x="9" y="1"/>
                  </a:cubicBezTo>
                  <a:cubicBezTo>
                    <a:pt x="11" y="0"/>
                    <a:pt x="9" y="2"/>
                    <a:pt x="8" y="2"/>
                  </a:cubicBezTo>
                  <a:cubicBezTo>
                    <a:pt x="6" y="5"/>
                    <a:pt x="4" y="9"/>
                    <a:pt x="3" y="12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3"/>
                    <a:pt x="8" y="5"/>
                    <a:pt x="7" y="6"/>
                  </a:cubicBezTo>
                  <a:cubicBezTo>
                    <a:pt x="5" y="10"/>
                    <a:pt x="3" y="14"/>
                    <a:pt x="2" y="19"/>
                  </a:cubicBezTo>
                  <a:lnTo>
                    <a:pt x="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5" name="Freeform 334"/>
            <p:cNvSpPr>
              <a:spLocks/>
            </p:cNvSpPr>
            <p:nvPr/>
          </p:nvSpPr>
          <p:spPr bwMode="auto">
            <a:xfrm>
              <a:off x="5290" y="3457"/>
              <a:ext cx="25" cy="39"/>
            </a:xfrm>
            <a:custGeom>
              <a:avLst/>
              <a:gdLst>
                <a:gd name="T0" fmla="*/ 12 w 12"/>
                <a:gd name="T1" fmla="*/ 0 h 19"/>
                <a:gd name="T2" fmla="*/ 0 w 12"/>
                <a:gd name="T3" fmla="*/ 19 h 19"/>
                <a:gd name="T4" fmla="*/ 12 w 12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9">
                  <a:moveTo>
                    <a:pt x="12" y="0"/>
                  </a:moveTo>
                  <a:cubicBezTo>
                    <a:pt x="6" y="6"/>
                    <a:pt x="3" y="12"/>
                    <a:pt x="0" y="19"/>
                  </a:cubicBezTo>
                  <a:cubicBezTo>
                    <a:pt x="4" y="13"/>
                    <a:pt x="8" y="7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6" name="Freeform 335"/>
            <p:cNvSpPr>
              <a:spLocks/>
            </p:cNvSpPr>
            <p:nvPr/>
          </p:nvSpPr>
          <p:spPr bwMode="auto">
            <a:xfrm>
              <a:off x="5167" y="3768"/>
              <a:ext cx="27" cy="43"/>
            </a:xfrm>
            <a:custGeom>
              <a:avLst/>
              <a:gdLst>
                <a:gd name="T0" fmla="*/ 5 w 13"/>
                <a:gd name="T1" fmla="*/ 7 h 21"/>
                <a:gd name="T2" fmla="*/ 0 w 13"/>
                <a:gd name="T3" fmla="*/ 16 h 21"/>
                <a:gd name="T4" fmla="*/ 0 w 13"/>
                <a:gd name="T5" fmla="*/ 21 h 21"/>
                <a:gd name="T6" fmla="*/ 1 w 13"/>
                <a:gd name="T7" fmla="*/ 21 h 21"/>
                <a:gd name="T8" fmla="*/ 10 w 13"/>
                <a:gd name="T9" fmla="*/ 7 h 21"/>
                <a:gd name="T10" fmla="*/ 13 w 13"/>
                <a:gd name="T11" fmla="*/ 0 h 21"/>
                <a:gd name="T12" fmla="*/ 5 w 13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1">
                  <a:moveTo>
                    <a:pt x="5" y="7"/>
                  </a:moveTo>
                  <a:cubicBezTo>
                    <a:pt x="3" y="12"/>
                    <a:pt x="1" y="15"/>
                    <a:pt x="0" y="16"/>
                  </a:cubicBezTo>
                  <a:cubicBezTo>
                    <a:pt x="0" y="18"/>
                    <a:pt x="0" y="19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2" y="3"/>
                    <a:pt x="13" y="0"/>
                  </a:cubicBezTo>
                  <a:lnTo>
                    <a:pt x="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7" name="Freeform 336"/>
            <p:cNvSpPr>
              <a:spLocks/>
            </p:cNvSpPr>
            <p:nvPr/>
          </p:nvSpPr>
          <p:spPr bwMode="auto">
            <a:xfrm>
              <a:off x="5157" y="3778"/>
              <a:ext cx="10" cy="35"/>
            </a:xfrm>
            <a:custGeom>
              <a:avLst/>
              <a:gdLst>
                <a:gd name="T0" fmla="*/ 5 w 5"/>
                <a:gd name="T1" fmla="*/ 11 h 17"/>
                <a:gd name="T2" fmla="*/ 5 w 5"/>
                <a:gd name="T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7">
                  <a:moveTo>
                    <a:pt x="5" y="11"/>
                  </a:moveTo>
                  <a:cubicBezTo>
                    <a:pt x="4" y="0"/>
                    <a:pt x="0" y="17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8" name="Freeform 337"/>
            <p:cNvSpPr>
              <a:spLocks/>
            </p:cNvSpPr>
            <p:nvPr/>
          </p:nvSpPr>
          <p:spPr bwMode="auto">
            <a:xfrm>
              <a:off x="5150" y="3675"/>
              <a:ext cx="2" cy="4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4 h 4"/>
                <a:gd name="T4" fmla="*/ 2 w 2"/>
                <a:gd name="T5" fmla="*/ 0 h 4"/>
                <a:gd name="T6" fmla="*/ 0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lnTo>
                    <a:pt x="0" y="4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" name="Freeform 338"/>
            <p:cNvSpPr>
              <a:spLocks/>
            </p:cNvSpPr>
            <p:nvPr/>
          </p:nvSpPr>
          <p:spPr bwMode="auto">
            <a:xfrm>
              <a:off x="5259" y="3605"/>
              <a:ext cx="33" cy="41"/>
            </a:xfrm>
            <a:custGeom>
              <a:avLst/>
              <a:gdLst>
                <a:gd name="T0" fmla="*/ 9 w 16"/>
                <a:gd name="T1" fmla="*/ 10 h 20"/>
                <a:gd name="T2" fmla="*/ 0 w 16"/>
                <a:gd name="T3" fmla="*/ 20 h 20"/>
                <a:gd name="T4" fmla="*/ 16 w 16"/>
                <a:gd name="T5" fmla="*/ 0 h 20"/>
                <a:gd name="T6" fmla="*/ 13 w 16"/>
                <a:gd name="T7" fmla="*/ 2 h 20"/>
                <a:gd name="T8" fmla="*/ 9 w 16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0">
                  <a:moveTo>
                    <a:pt x="9" y="10"/>
                  </a:moveTo>
                  <a:cubicBezTo>
                    <a:pt x="6" y="13"/>
                    <a:pt x="3" y="17"/>
                    <a:pt x="0" y="20"/>
                  </a:cubicBezTo>
                  <a:cubicBezTo>
                    <a:pt x="6" y="14"/>
                    <a:pt x="12" y="7"/>
                    <a:pt x="16" y="0"/>
                  </a:cubicBezTo>
                  <a:cubicBezTo>
                    <a:pt x="16" y="1"/>
                    <a:pt x="14" y="1"/>
                    <a:pt x="13" y="2"/>
                  </a:cubicBezTo>
                  <a:cubicBezTo>
                    <a:pt x="13" y="4"/>
                    <a:pt x="11" y="8"/>
                    <a:pt x="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" name="Freeform 339"/>
            <p:cNvSpPr>
              <a:spLocks noEditPoints="1"/>
            </p:cNvSpPr>
            <p:nvPr/>
          </p:nvSpPr>
          <p:spPr bwMode="auto">
            <a:xfrm>
              <a:off x="4965" y="3167"/>
              <a:ext cx="459" cy="675"/>
            </a:xfrm>
            <a:custGeom>
              <a:avLst/>
              <a:gdLst>
                <a:gd name="T0" fmla="*/ 135 w 223"/>
                <a:gd name="T1" fmla="*/ 197 h 328"/>
                <a:gd name="T2" fmla="*/ 171 w 223"/>
                <a:gd name="T3" fmla="*/ 146 h 328"/>
                <a:gd name="T4" fmla="*/ 158 w 223"/>
                <a:gd name="T5" fmla="*/ 156 h 328"/>
                <a:gd name="T6" fmla="*/ 139 w 223"/>
                <a:gd name="T7" fmla="*/ 157 h 328"/>
                <a:gd name="T8" fmla="*/ 83 w 223"/>
                <a:gd name="T9" fmla="*/ 112 h 328"/>
                <a:gd name="T10" fmla="*/ 16 w 223"/>
                <a:gd name="T11" fmla="*/ 59 h 328"/>
                <a:gd name="T12" fmla="*/ 3 w 223"/>
                <a:gd name="T13" fmla="*/ 27 h 328"/>
                <a:gd name="T14" fmla="*/ 15 w 223"/>
                <a:gd name="T15" fmla="*/ 14 h 328"/>
                <a:gd name="T16" fmla="*/ 17 w 223"/>
                <a:gd name="T17" fmla="*/ 14 h 328"/>
                <a:gd name="T18" fmla="*/ 24 w 223"/>
                <a:gd name="T19" fmla="*/ 9 h 328"/>
                <a:gd name="T20" fmla="*/ 28 w 223"/>
                <a:gd name="T21" fmla="*/ 9 h 328"/>
                <a:gd name="T22" fmla="*/ 34 w 223"/>
                <a:gd name="T23" fmla="*/ 4 h 328"/>
                <a:gd name="T24" fmla="*/ 93 w 223"/>
                <a:gd name="T25" fmla="*/ 43 h 328"/>
                <a:gd name="T26" fmla="*/ 112 w 223"/>
                <a:gd name="T27" fmla="*/ 61 h 328"/>
                <a:gd name="T28" fmla="*/ 194 w 223"/>
                <a:gd name="T29" fmla="*/ 123 h 328"/>
                <a:gd name="T30" fmla="*/ 219 w 223"/>
                <a:gd name="T31" fmla="*/ 169 h 328"/>
                <a:gd name="T32" fmla="*/ 189 w 223"/>
                <a:gd name="T33" fmla="*/ 119 h 328"/>
                <a:gd name="T34" fmla="*/ 217 w 223"/>
                <a:gd name="T35" fmla="*/ 158 h 328"/>
                <a:gd name="T36" fmla="*/ 201 w 223"/>
                <a:gd name="T37" fmla="*/ 194 h 328"/>
                <a:gd name="T38" fmla="*/ 171 w 223"/>
                <a:gd name="T39" fmla="*/ 230 h 328"/>
                <a:gd name="T40" fmla="*/ 104 w 223"/>
                <a:gd name="T41" fmla="*/ 313 h 328"/>
                <a:gd name="T42" fmla="*/ 142 w 223"/>
                <a:gd name="T43" fmla="*/ 262 h 328"/>
                <a:gd name="T44" fmla="*/ 108 w 223"/>
                <a:gd name="T45" fmla="*/ 299 h 328"/>
                <a:gd name="T46" fmla="*/ 135 w 223"/>
                <a:gd name="T47" fmla="*/ 267 h 328"/>
                <a:gd name="T48" fmla="*/ 117 w 223"/>
                <a:gd name="T49" fmla="*/ 288 h 328"/>
                <a:gd name="T50" fmla="*/ 106 w 223"/>
                <a:gd name="T51" fmla="*/ 279 h 328"/>
                <a:gd name="T52" fmla="*/ 88 w 223"/>
                <a:gd name="T53" fmla="*/ 288 h 328"/>
                <a:gd name="T54" fmla="*/ 112 w 223"/>
                <a:gd name="T55" fmla="*/ 253 h 328"/>
                <a:gd name="T56" fmla="*/ 130 w 223"/>
                <a:gd name="T57" fmla="*/ 215 h 328"/>
                <a:gd name="T58" fmla="*/ 148 w 223"/>
                <a:gd name="T59" fmla="*/ 190 h 328"/>
                <a:gd name="T60" fmla="*/ 148 w 223"/>
                <a:gd name="T61" fmla="*/ 190 h 328"/>
                <a:gd name="T62" fmla="*/ 130 w 223"/>
                <a:gd name="T63" fmla="*/ 214 h 328"/>
                <a:gd name="T64" fmla="*/ 88 w 223"/>
                <a:gd name="T65" fmla="*/ 262 h 328"/>
                <a:gd name="T66" fmla="*/ 83 w 223"/>
                <a:gd name="T67" fmla="*/ 266 h 328"/>
                <a:gd name="T68" fmla="*/ 76 w 223"/>
                <a:gd name="T69" fmla="*/ 278 h 328"/>
                <a:gd name="T70" fmla="*/ 46 w 223"/>
                <a:gd name="T71" fmla="*/ 300 h 328"/>
                <a:gd name="T72" fmla="*/ 26 w 223"/>
                <a:gd name="T73" fmla="*/ 322 h 328"/>
                <a:gd name="T74" fmla="*/ 60 w 223"/>
                <a:gd name="T75" fmla="*/ 275 h 328"/>
                <a:gd name="T76" fmla="*/ 31 w 223"/>
                <a:gd name="T77" fmla="*/ 32 h 328"/>
                <a:gd name="T78" fmla="*/ 31 w 223"/>
                <a:gd name="T79" fmla="*/ 32 h 328"/>
                <a:gd name="T80" fmla="*/ 27 w 223"/>
                <a:gd name="T81" fmla="*/ 34 h 328"/>
                <a:gd name="T82" fmla="*/ 62 w 223"/>
                <a:gd name="T83" fmla="*/ 84 h 328"/>
                <a:gd name="T84" fmla="*/ 155 w 223"/>
                <a:gd name="T85" fmla="*/ 142 h 328"/>
                <a:gd name="T86" fmla="*/ 134 w 223"/>
                <a:gd name="T87" fmla="*/ 133 h 328"/>
                <a:gd name="T88" fmla="*/ 101 w 223"/>
                <a:gd name="T89" fmla="*/ 111 h 328"/>
                <a:gd name="T90" fmla="*/ 75 w 223"/>
                <a:gd name="T91" fmla="*/ 95 h 328"/>
                <a:gd name="T92" fmla="*/ 99 w 223"/>
                <a:gd name="T93" fmla="*/ 112 h 328"/>
                <a:gd name="T94" fmla="*/ 177 w 223"/>
                <a:gd name="T95" fmla="*/ 158 h 328"/>
                <a:gd name="T96" fmla="*/ 208 w 223"/>
                <a:gd name="T97" fmla="*/ 140 h 328"/>
                <a:gd name="T98" fmla="*/ 152 w 223"/>
                <a:gd name="T99" fmla="*/ 111 h 328"/>
                <a:gd name="T100" fmla="*/ 216 w 223"/>
                <a:gd name="T101" fmla="*/ 166 h 328"/>
                <a:gd name="T102" fmla="*/ 150 w 223"/>
                <a:gd name="T103" fmla="*/ 253 h 328"/>
                <a:gd name="T104" fmla="*/ 114 w 223"/>
                <a:gd name="T105" fmla="*/ 260 h 328"/>
                <a:gd name="T106" fmla="*/ 126 w 223"/>
                <a:gd name="T107" fmla="*/ 255 h 328"/>
                <a:gd name="T108" fmla="*/ 131 w 223"/>
                <a:gd name="T109" fmla="*/ 250 h 328"/>
                <a:gd name="T110" fmla="*/ 171 w 223"/>
                <a:gd name="T111" fmla="*/ 191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3" h="328">
                  <a:moveTo>
                    <a:pt x="68" y="279"/>
                  </a:moveTo>
                  <a:cubicBezTo>
                    <a:pt x="76" y="269"/>
                    <a:pt x="83" y="259"/>
                    <a:pt x="90" y="249"/>
                  </a:cubicBezTo>
                  <a:cubicBezTo>
                    <a:pt x="108" y="232"/>
                    <a:pt x="124" y="216"/>
                    <a:pt x="135" y="197"/>
                  </a:cubicBezTo>
                  <a:cubicBezTo>
                    <a:pt x="139" y="188"/>
                    <a:pt x="148" y="179"/>
                    <a:pt x="156" y="169"/>
                  </a:cubicBezTo>
                  <a:cubicBezTo>
                    <a:pt x="160" y="164"/>
                    <a:pt x="164" y="159"/>
                    <a:pt x="167" y="154"/>
                  </a:cubicBezTo>
                  <a:cubicBezTo>
                    <a:pt x="169" y="151"/>
                    <a:pt x="170" y="149"/>
                    <a:pt x="171" y="146"/>
                  </a:cubicBezTo>
                  <a:cubicBezTo>
                    <a:pt x="175" y="141"/>
                    <a:pt x="165" y="148"/>
                    <a:pt x="163" y="152"/>
                  </a:cubicBezTo>
                  <a:cubicBezTo>
                    <a:pt x="165" y="147"/>
                    <a:pt x="167" y="143"/>
                    <a:pt x="170" y="141"/>
                  </a:cubicBezTo>
                  <a:cubicBezTo>
                    <a:pt x="165" y="144"/>
                    <a:pt x="161" y="149"/>
                    <a:pt x="158" y="156"/>
                  </a:cubicBezTo>
                  <a:cubicBezTo>
                    <a:pt x="155" y="165"/>
                    <a:pt x="166" y="181"/>
                    <a:pt x="165" y="178"/>
                  </a:cubicBezTo>
                  <a:cubicBezTo>
                    <a:pt x="156" y="171"/>
                    <a:pt x="156" y="171"/>
                    <a:pt x="156" y="171"/>
                  </a:cubicBezTo>
                  <a:cubicBezTo>
                    <a:pt x="139" y="157"/>
                    <a:pt x="139" y="157"/>
                    <a:pt x="139" y="157"/>
                  </a:cubicBezTo>
                  <a:cubicBezTo>
                    <a:pt x="127" y="148"/>
                    <a:pt x="115" y="138"/>
                    <a:pt x="104" y="127"/>
                  </a:cubicBezTo>
                  <a:cubicBezTo>
                    <a:pt x="101" y="124"/>
                    <a:pt x="96" y="124"/>
                    <a:pt x="93" y="12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68" y="100"/>
                    <a:pt x="53" y="89"/>
                    <a:pt x="37" y="78"/>
                  </a:cubicBezTo>
                  <a:cubicBezTo>
                    <a:pt x="29" y="72"/>
                    <a:pt x="23" y="66"/>
                    <a:pt x="16" y="59"/>
                  </a:cubicBezTo>
                  <a:cubicBezTo>
                    <a:pt x="14" y="57"/>
                    <a:pt x="16" y="55"/>
                    <a:pt x="15" y="53"/>
                  </a:cubicBezTo>
                  <a:cubicBezTo>
                    <a:pt x="11" y="44"/>
                    <a:pt x="8" y="37"/>
                    <a:pt x="1" y="29"/>
                  </a:cubicBezTo>
                  <a:cubicBezTo>
                    <a:pt x="1" y="29"/>
                    <a:pt x="2" y="27"/>
                    <a:pt x="3" y="27"/>
                  </a:cubicBezTo>
                  <a:cubicBezTo>
                    <a:pt x="1" y="26"/>
                    <a:pt x="0" y="25"/>
                    <a:pt x="0" y="24"/>
                  </a:cubicBezTo>
                  <a:cubicBezTo>
                    <a:pt x="9" y="21"/>
                    <a:pt x="21" y="27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0" y="16"/>
                    <a:pt x="23" y="16"/>
                    <a:pt x="26" y="15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0"/>
                    <a:pt x="23" y="10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10"/>
                    <a:pt x="26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4" y="10"/>
                    <a:pt x="41" y="14"/>
                    <a:pt x="42" y="11"/>
                  </a:cubicBezTo>
                  <a:cubicBezTo>
                    <a:pt x="42" y="9"/>
                    <a:pt x="38" y="7"/>
                    <a:pt x="34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9" y="7"/>
                    <a:pt x="38" y="0"/>
                    <a:pt x="41" y="1"/>
                  </a:cubicBezTo>
                  <a:cubicBezTo>
                    <a:pt x="44" y="5"/>
                    <a:pt x="48" y="7"/>
                    <a:pt x="52" y="10"/>
                  </a:cubicBezTo>
                  <a:cubicBezTo>
                    <a:pt x="66" y="23"/>
                    <a:pt x="78" y="33"/>
                    <a:pt x="93" y="43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102" y="50"/>
                    <a:pt x="108" y="55"/>
                    <a:pt x="114" y="62"/>
                  </a:cubicBezTo>
                  <a:cubicBezTo>
                    <a:pt x="112" y="61"/>
                    <a:pt x="112" y="61"/>
                    <a:pt x="112" y="61"/>
                  </a:cubicBezTo>
                  <a:cubicBezTo>
                    <a:pt x="117" y="67"/>
                    <a:pt x="122" y="71"/>
                    <a:pt x="128" y="75"/>
                  </a:cubicBezTo>
                  <a:cubicBezTo>
                    <a:pt x="143" y="84"/>
                    <a:pt x="158" y="94"/>
                    <a:pt x="172" y="105"/>
                  </a:cubicBezTo>
                  <a:cubicBezTo>
                    <a:pt x="179" y="111"/>
                    <a:pt x="187" y="117"/>
                    <a:pt x="194" y="123"/>
                  </a:cubicBezTo>
                  <a:cubicBezTo>
                    <a:pt x="206" y="132"/>
                    <a:pt x="206" y="132"/>
                    <a:pt x="206" y="132"/>
                  </a:cubicBezTo>
                  <a:cubicBezTo>
                    <a:pt x="206" y="131"/>
                    <a:pt x="212" y="137"/>
                    <a:pt x="216" y="144"/>
                  </a:cubicBezTo>
                  <a:cubicBezTo>
                    <a:pt x="220" y="151"/>
                    <a:pt x="221" y="160"/>
                    <a:pt x="219" y="169"/>
                  </a:cubicBezTo>
                  <a:cubicBezTo>
                    <a:pt x="223" y="155"/>
                    <a:pt x="215" y="140"/>
                    <a:pt x="207" y="134"/>
                  </a:cubicBezTo>
                  <a:cubicBezTo>
                    <a:pt x="204" y="132"/>
                    <a:pt x="200" y="129"/>
                    <a:pt x="197" y="127"/>
                  </a:cubicBezTo>
                  <a:cubicBezTo>
                    <a:pt x="194" y="124"/>
                    <a:pt x="192" y="122"/>
                    <a:pt x="189" y="119"/>
                  </a:cubicBezTo>
                  <a:cubicBezTo>
                    <a:pt x="192" y="122"/>
                    <a:pt x="194" y="124"/>
                    <a:pt x="197" y="127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7" y="135"/>
                    <a:pt x="218" y="148"/>
                    <a:pt x="217" y="158"/>
                  </a:cubicBezTo>
                  <a:cubicBezTo>
                    <a:pt x="218" y="168"/>
                    <a:pt x="211" y="180"/>
                    <a:pt x="207" y="184"/>
                  </a:cubicBezTo>
                  <a:cubicBezTo>
                    <a:pt x="205" y="187"/>
                    <a:pt x="204" y="190"/>
                    <a:pt x="203" y="193"/>
                  </a:cubicBezTo>
                  <a:cubicBezTo>
                    <a:pt x="202" y="193"/>
                    <a:pt x="201" y="193"/>
                    <a:pt x="201" y="194"/>
                  </a:cubicBezTo>
                  <a:cubicBezTo>
                    <a:pt x="195" y="199"/>
                    <a:pt x="188" y="204"/>
                    <a:pt x="185" y="211"/>
                  </a:cubicBezTo>
                  <a:cubicBezTo>
                    <a:pt x="186" y="211"/>
                    <a:pt x="183" y="214"/>
                    <a:pt x="185" y="214"/>
                  </a:cubicBezTo>
                  <a:cubicBezTo>
                    <a:pt x="181" y="219"/>
                    <a:pt x="175" y="224"/>
                    <a:pt x="171" y="230"/>
                  </a:cubicBezTo>
                  <a:cubicBezTo>
                    <a:pt x="169" y="233"/>
                    <a:pt x="167" y="236"/>
                    <a:pt x="167" y="239"/>
                  </a:cubicBezTo>
                  <a:cubicBezTo>
                    <a:pt x="151" y="259"/>
                    <a:pt x="136" y="278"/>
                    <a:pt x="119" y="299"/>
                  </a:cubicBezTo>
                  <a:cubicBezTo>
                    <a:pt x="115" y="304"/>
                    <a:pt x="109" y="309"/>
                    <a:pt x="104" y="313"/>
                  </a:cubicBezTo>
                  <a:cubicBezTo>
                    <a:pt x="110" y="305"/>
                    <a:pt x="116" y="296"/>
                    <a:pt x="122" y="288"/>
                  </a:cubicBezTo>
                  <a:cubicBezTo>
                    <a:pt x="130" y="282"/>
                    <a:pt x="137" y="276"/>
                    <a:pt x="140" y="267"/>
                  </a:cubicBezTo>
                  <a:cubicBezTo>
                    <a:pt x="142" y="262"/>
                    <a:pt x="142" y="262"/>
                    <a:pt x="142" y="262"/>
                  </a:cubicBezTo>
                  <a:cubicBezTo>
                    <a:pt x="135" y="271"/>
                    <a:pt x="129" y="279"/>
                    <a:pt x="122" y="288"/>
                  </a:cubicBezTo>
                  <a:cubicBezTo>
                    <a:pt x="117" y="292"/>
                    <a:pt x="113" y="295"/>
                    <a:pt x="108" y="299"/>
                  </a:cubicBezTo>
                  <a:cubicBezTo>
                    <a:pt x="108" y="299"/>
                    <a:pt x="108" y="299"/>
                    <a:pt x="108" y="299"/>
                  </a:cubicBezTo>
                  <a:cubicBezTo>
                    <a:pt x="117" y="288"/>
                    <a:pt x="117" y="288"/>
                    <a:pt x="117" y="288"/>
                  </a:cubicBezTo>
                  <a:cubicBezTo>
                    <a:pt x="124" y="282"/>
                    <a:pt x="130" y="276"/>
                    <a:pt x="133" y="269"/>
                  </a:cubicBezTo>
                  <a:cubicBezTo>
                    <a:pt x="135" y="267"/>
                    <a:pt x="135" y="267"/>
                    <a:pt x="135" y="267"/>
                  </a:cubicBezTo>
                  <a:cubicBezTo>
                    <a:pt x="137" y="261"/>
                    <a:pt x="137" y="261"/>
                    <a:pt x="137" y="261"/>
                  </a:cubicBezTo>
                  <a:cubicBezTo>
                    <a:pt x="124" y="278"/>
                    <a:pt x="124" y="278"/>
                    <a:pt x="124" y="278"/>
                  </a:cubicBezTo>
                  <a:cubicBezTo>
                    <a:pt x="117" y="288"/>
                    <a:pt x="117" y="288"/>
                    <a:pt x="117" y="288"/>
                  </a:cubicBezTo>
                  <a:cubicBezTo>
                    <a:pt x="111" y="292"/>
                    <a:pt x="111" y="292"/>
                    <a:pt x="111" y="292"/>
                  </a:cubicBezTo>
                  <a:cubicBezTo>
                    <a:pt x="111" y="291"/>
                    <a:pt x="111" y="291"/>
                    <a:pt x="111" y="291"/>
                  </a:cubicBezTo>
                  <a:cubicBezTo>
                    <a:pt x="112" y="289"/>
                    <a:pt x="111" y="278"/>
                    <a:pt x="106" y="279"/>
                  </a:cubicBezTo>
                  <a:cubicBezTo>
                    <a:pt x="94" y="291"/>
                    <a:pt x="78" y="310"/>
                    <a:pt x="77" y="310"/>
                  </a:cubicBezTo>
                  <a:cubicBezTo>
                    <a:pt x="74" y="308"/>
                    <a:pt x="94" y="285"/>
                    <a:pt x="92" y="285"/>
                  </a:cubicBezTo>
                  <a:cubicBezTo>
                    <a:pt x="88" y="288"/>
                    <a:pt x="88" y="288"/>
                    <a:pt x="88" y="288"/>
                  </a:cubicBezTo>
                  <a:cubicBezTo>
                    <a:pt x="90" y="283"/>
                    <a:pt x="90" y="283"/>
                    <a:pt x="90" y="283"/>
                  </a:cubicBezTo>
                  <a:cubicBezTo>
                    <a:pt x="92" y="280"/>
                    <a:pt x="96" y="278"/>
                    <a:pt x="97" y="275"/>
                  </a:cubicBezTo>
                  <a:cubicBezTo>
                    <a:pt x="100" y="266"/>
                    <a:pt x="107" y="261"/>
                    <a:pt x="112" y="253"/>
                  </a:cubicBezTo>
                  <a:cubicBezTo>
                    <a:pt x="115" y="247"/>
                    <a:pt x="118" y="240"/>
                    <a:pt x="121" y="233"/>
                  </a:cubicBezTo>
                  <a:cubicBezTo>
                    <a:pt x="120" y="232"/>
                    <a:pt x="123" y="230"/>
                    <a:pt x="121" y="230"/>
                  </a:cubicBezTo>
                  <a:cubicBezTo>
                    <a:pt x="126" y="225"/>
                    <a:pt x="131" y="220"/>
                    <a:pt x="130" y="215"/>
                  </a:cubicBezTo>
                  <a:cubicBezTo>
                    <a:pt x="130" y="215"/>
                    <a:pt x="130" y="215"/>
                    <a:pt x="130" y="215"/>
                  </a:cubicBezTo>
                  <a:cubicBezTo>
                    <a:pt x="131" y="215"/>
                    <a:pt x="131" y="214"/>
                    <a:pt x="131" y="213"/>
                  </a:cubicBezTo>
                  <a:cubicBezTo>
                    <a:pt x="140" y="207"/>
                    <a:pt x="142" y="198"/>
                    <a:pt x="148" y="190"/>
                  </a:cubicBezTo>
                  <a:cubicBezTo>
                    <a:pt x="150" y="187"/>
                    <a:pt x="152" y="184"/>
                    <a:pt x="155" y="182"/>
                  </a:cubicBezTo>
                  <a:cubicBezTo>
                    <a:pt x="153" y="184"/>
                    <a:pt x="150" y="185"/>
                    <a:pt x="149" y="188"/>
                  </a:cubicBezTo>
                  <a:cubicBezTo>
                    <a:pt x="148" y="190"/>
                    <a:pt x="148" y="190"/>
                    <a:pt x="148" y="190"/>
                  </a:cubicBezTo>
                  <a:cubicBezTo>
                    <a:pt x="142" y="196"/>
                    <a:pt x="137" y="203"/>
                    <a:pt x="132" y="210"/>
                  </a:cubicBezTo>
                  <a:cubicBezTo>
                    <a:pt x="132" y="211"/>
                    <a:pt x="132" y="212"/>
                    <a:pt x="131" y="213"/>
                  </a:cubicBezTo>
                  <a:cubicBezTo>
                    <a:pt x="130" y="214"/>
                    <a:pt x="130" y="214"/>
                    <a:pt x="130" y="214"/>
                  </a:cubicBezTo>
                  <a:cubicBezTo>
                    <a:pt x="130" y="215"/>
                    <a:pt x="130" y="215"/>
                    <a:pt x="130" y="215"/>
                  </a:cubicBezTo>
                  <a:cubicBezTo>
                    <a:pt x="126" y="222"/>
                    <a:pt x="120" y="229"/>
                    <a:pt x="116" y="235"/>
                  </a:cubicBezTo>
                  <a:cubicBezTo>
                    <a:pt x="109" y="246"/>
                    <a:pt x="98" y="254"/>
                    <a:pt x="88" y="262"/>
                  </a:cubicBezTo>
                  <a:cubicBezTo>
                    <a:pt x="99" y="246"/>
                    <a:pt x="99" y="246"/>
                    <a:pt x="99" y="246"/>
                  </a:cubicBezTo>
                  <a:cubicBezTo>
                    <a:pt x="94" y="252"/>
                    <a:pt x="90" y="258"/>
                    <a:pt x="85" y="264"/>
                  </a:cubicBezTo>
                  <a:cubicBezTo>
                    <a:pt x="83" y="266"/>
                    <a:pt x="83" y="266"/>
                    <a:pt x="83" y="266"/>
                  </a:cubicBezTo>
                  <a:cubicBezTo>
                    <a:pt x="78" y="271"/>
                    <a:pt x="78" y="271"/>
                    <a:pt x="78" y="271"/>
                  </a:cubicBezTo>
                  <a:cubicBezTo>
                    <a:pt x="83" y="267"/>
                    <a:pt x="83" y="267"/>
                    <a:pt x="83" y="267"/>
                  </a:cubicBezTo>
                  <a:cubicBezTo>
                    <a:pt x="76" y="278"/>
                    <a:pt x="76" y="278"/>
                    <a:pt x="76" y="278"/>
                  </a:cubicBezTo>
                  <a:cubicBezTo>
                    <a:pt x="61" y="296"/>
                    <a:pt x="45" y="313"/>
                    <a:pt x="27" y="328"/>
                  </a:cubicBezTo>
                  <a:cubicBezTo>
                    <a:pt x="26" y="325"/>
                    <a:pt x="26" y="325"/>
                    <a:pt x="26" y="325"/>
                  </a:cubicBezTo>
                  <a:cubicBezTo>
                    <a:pt x="34" y="317"/>
                    <a:pt x="42" y="310"/>
                    <a:pt x="46" y="300"/>
                  </a:cubicBezTo>
                  <a:cubicBezTo>
                    <a:pt x="41" y="305"/>
                    <a:pt x="39" y="309"/>
                    <a:pt x="35" y="313"/>
                  </a:cubicBezTo>
                  <a:cubicBezTo>
                    <a:pt x="34" y="313"/>
                    <a:pt x="34" y="312"/>
                    <a:pt x="34" y="312"/>
                  </a:cubicBezTo>
                  <a:cubicBezTo>
                    <a:pt x="32" y="315"/>
                    <a:pt x="29" y="319"/>
                    <a:pt x="26" y="322"/>
                  </a:cubicBezTo>
                  <a:cubicBezTo>
                    <a:pt x="25" y="314"/>
                    <a:pt x="25" y="314"/>
                    <a:pt x="25" y="314"/>
                  </a:cubicBezTo>
                  <a:cubicBezTo>
                    <a:pt x="26" y="312"/>
                    <a:pt x="28" y="309"/>
                    <a:pt x="30" y="306"/>
                  </a:cubicBezTo>
                  <a:cubicBezTo>
                    <a:pt x="40" y="295"/>
                    <a:pt x="51" y="286"/>
                    <a:pt x="60" y="275"/>
                  </a:cubicBezTo>
                  <a:cubicBezTo>
                    <a:pt x="70" y="267"/>
                    <a:pt x="80" y="258"/>
                    <a:pt x="90" y="249"/>
                  </a:cubicBezTo>
                  <a:cubicBezTo>
                    <a:pt x="82" y="259"/>
                    <a:pt x="74" y="269"/>
                    <a:pt x="68" y="279"/>
                  </a:cubicBezTo>
                  <a:close/>
                  <a:moveTo>
                    <a:pt x="31" y="32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2"/>
                    <a:pt x="32" y="32"/>
                    <a:pt x="31" y="32"/>
                  </a:cubicBezTo>
                  <a:close/>
                  <a:moveTo>
                    <a:pt x="50" y="51"/>
                  </a:moveTo>
                  <a:cubicBezTo>
                    <a:pt x="45" y="45"/>
                    <a:pt x="36" y="39"/>
                    <a:pt x="28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3" y="40"/>
                    <a:pt x="42" y="45"/>
                    <a:pt x="50" y="51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  <a:cubicBezTo>
                    <a:pt x="62" y="84"/>
                    <a:pt x="62" y="84"/>
                    <a:pt x="62" y="84"/>
                  </a:cubicBezTo>
                  <a:close/>
                  <a:moveTo>
                    <a:pt x="182" y="159"/>
                  </a:moveTo>
                  <a:cubicBezTo>
                    <a:pt x="173" y="156"/>
                    <a:pt x="165" y="148"/>
                    <a:pt x="155" y="142"/>
                  </a:cubicBezTo>
                  <a:cubicBezTo>
                    <a:pt x="152" y="139"/>
                    <a:pt x="148" y="139"/>
                    <a:pt x="144" y="136"/>
                  </a:cubicBezTo>
                  <a:cubicBezTo>
                    <a:pt x="140" y="133"/>
                    <a:pt x="136" y="132"/>
                    <a:pt x="132" y="129"/>
                  </a:cubicBezTo>
                  <a:cubicBezTo>
                    <a:pt x="134" y="133"/>
                    <a:pt x="134" y="133"/>
                    <a:pt x="134" y="133"/>
                  </a:cubicBezTo>
                  <a:cubicBezTo>
                    <a:pt x="128" y="127"/>
                    <a:pt x="122" y="127"/>
                    <a:pt x="117" y="121"/>
                  </a:cubicBezTo>
                  <a:cubicBezTo>
                    <a:pt x="116" y="121"/>
                    <a:pt x="114" y="122"/>
                    <a:pt x="114" y="121"/>
                  </a:cubicBezTo>
                  <a:cubicBezTo>
                    <a:pt x="109" y="118"/>
                    <a:pt x="106" y="113"/>
                    <a:pt x="101" y="111"/>
                  </a:cubicBezTo>
                  <a:cubicBezTo>
                    <a:pt x="96" y="107"/>
                    <a:pt x="92" y="104"/>
                    <a:pt x="88" y="102"/>
                  </a:cubicBezTo>
                  <a:cubicBezTo>
                    <a:pt x="87" y="101"/>
                    <a:pt x="84" y="101"/>
                    <a:pt x="81" y="100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76" y="97"/>
                    <a:pt x="78" y="99"/>
                    <a:pt x="80" y="100"/>
                  </a:cubicBezTo>
                  <a:cubicBezTo>
                    <a:pt x="86" y="103"/>
                    <a:pt x="93" y="108"/>
                    <a:pt x="99" y="112"/>
                  </a:cubicBezTo>
                  <a:cubicBezTo>
                    <a:pt x="112" y="122"/>
                    <a:pt x="126" y="131"/>
                    <a:pt x="140" y="139"/>
                  </a:cubicBezTo>
                  <a:cubicBezTo>
                    <a:pt x="143" y="141"/>
                    <a:pt x="147" y="142"/>
                    <a:pt x="150" y="144"/>
                  </a:cubicBezTo>
                  <a:cubicBezTo>
                    <a:pt x="160" y="148"/>
                    <a:pt x="169" y="157"/>
                    <a:pt x="177" y="158"/>
                  </a:cubicBezTo>
                  <a:cubicBezTo>
                    <a:pt x="179" y="158"/>
                    <a:pt x="181" y="159"/>
                    <a:pt x="182" y="159"/>
                  </a:cubicBezTo>
                  <a:close/>
                  <a:moveTo>
                    <a:pt x="216" y="166"/>
                  </a:moveTo>
                  <a:cubicBezTo>
                    <a:pt x="218" y="157"/>
                    <a:pt x="214" y="147"/>
                    <a:pt x="208" y="140"/>
                  </a:cubicBezTo>
                  <a:cubicBezTo>
                    <a:pt x="202" y="133"/>
                    <a:pt x="202" y="136"/>
                    <a:pt x="198" y="133"/>
                  </a:cubicBezTo>
                  <a:cubicBezTo>
                    <a:pt x="193" y="129"/>
                    <a:pt x="189" y="125"/>
                    <a:pt x="185" y="121"/>
                  </a:cubicBezTo>
                  <a:cubicBezTo>
                    <a:pt x="178" y="115"/>
                    <a:pt x="155" y="100"/>
                    <a:pt x="152" y="111"/>
                  </a:cubicBezTo>
                  <a:cubicBezTo>
                    <a:pt x="162" y="108"/>
                    <a:pt x="176" y="121"/>
                    <a:pt x="189" y="132"/>
                  </a:cubicBezTo>
                  <a:cubicBezTo>
                    <a:pt x="195" y="138"/>
                    <a:pt x="200" y="138"/>
                    <a:pt x="208" y="151"/>
                  </a:cubicBezTo>
                  <a:cubicBezTo>
                    <a:pt x="212" y="162"/>
                    <a:pt x="209" y="171"/>
                    <a:pt x="216" y="166"/>
                  </a:cubicBezTo>
                  <a:close/>
                  <a:moveTo>
                    <a:pt x="150" y="253"/>
                  </a:moveTo>
                  <a:cubicBezTo>
                    <a:pt x="153" y="249"/>
                    <a:pt x="155" y="245"/>
                    <a:pt x="159" y="241"/>
                  </a:cubicBezTo>
                  <a:lnTo>
                    <a:pt x="150" y="253"/>
                  </a:lnTo>
                  <a:close/>
                  <a:moveTo>
                    <a:pt x="165" y="196"/>
                  </a:moveTo>
                  <a:cubicBezTo>
                    <a:pt x="157" y="211"/>
                    <a:pt x="146" y="222"/>
                    <a:pt x="137" y="234"/>
                  </a:cubicBezTo>
                  <a:cubicBezTo>
                    <a:pt x="130" y="244"/>
                    <a:pt x="118" y="249"/>
                    <a:pt x="114" y="260"/>
                  </a:cubicBezTo>
                  <a:cubicBezTo>
                    <a:pt x="116" y="262"/>
                    <a:pt x="116" y="262"/>
                    <a:pt x="116" y="262"/>
                  </a:cubicBezTo>
                  <a:cubicBezTo>
                    <a:pt x="116" y="260"/>
                    <a:pt x="116" y="260"/>
                    <a:pt x="116" y="260"/>
                  </a:cubicBezTo>
                  <a:cubicBezTo>
                    <a:pt x="119" y="258"/>
                    <a:pt x="123" y="257"/>
                    <a:pt x="126" y="255"/>
                  </a:cubicBezTo>
                  <a:cubicBezTo>
                    <a:pt x="125" y="256"/>
                    <a:pt x="125" y="256"/>
                    <a:pt x="125" y="256"/>
                  </a:cubicBezTo>
                  <a:cubicBezTo>
                    <a:pt x="126" y="255"/>
                    <a:pt x="126" y="255"/>
                    <a:pt x="126" y="255"/>
                  </a:cubicBezTo>
                  <a:cubicBezTo>
                    <a:pt x="128" y="254"/>
                    <a:pt x="130" y="252"/>
                    <a:pt x="131" y="250"/>
                  </a:cubicBezTo>
                  <a:cubicBezTo>
                    <a:pt x="133" y="247"/>
                    <a:pt x="133" y="247"/>
                    <a:pt x="133" y="247"/>
                  </a:cubicBezTo>
                  <a:cubicBezTo>
                    <a:pt x="143" y="236"/>
                    <a:pt x="153" y="225"/>
                    <a:pt x="159" y="213"/>
                  </a:cubicBezTo>
                  <a:cubicBezTo>
                    <a:pt x="164" y="206"/>
                    <a:pt x="166" y="198"/>
                    <a:pt x="171" y="191"/>
                  </a:cubicBezTo>
                  <a:cubicBezTo>
                    <a:pt x="169" y="193"/>
                    <a:pt x="166" y="194"/>
                    <a:pt x="165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" name="Freeform 340"/>
            <p:cNvSpPr>
              <a:spLocks/>
            </p:cNvSpPr>
            <p:nvPr/>
          </p:nvSpPr>
          <p:spPr bwMode="auto">
            <a:xfrm>
              <a:off x="5023" y="3646"/>
              <a:ext cx="191" cy="214"/>
            </a:xfrm>
            <a:custGeom>
              <a:avLst/>
              <a:gdLst>
                <a:gd name="T0" fmla="*/ 57 w 93"/>
                <a:gd name="T1" fmla="*/ 33 h 104"/>
                <a:gd name="T2" fmla="*/ 48 w 93"/>
                <a:gd name="T3" fmla="*/ 45 h 104"/>
                <a:gd name="T4" fmla="*/ 41 w 93"/>
                <a:gd name="T5" fmla="*/ 55 h 104"/>
                <a:gd name="T6" fmla="*/ 0 w 93"/>
                <a:gd name="T7" fmla="*/ 98 h 104"/>
                <a:gd name="T8" fmla="*/ 5 w 93"/>
                <a:gd name="T9" fmla="*/ 104 h 104"/>
                <a:gd name="T10" fmla="*/ 52 w 93"/>
                <a:gd name="T11" fmla="*/ 60 h 104"/>
                <a:gd name="T12" fmla="*/ 52 w 93"/>
                <a:gd name="T13" fmla="*/ 60 h 104"/>
                <a:gd name="T14" fmla="*/ 74 w 93"/>
                <a:gd name="T15" fmla="*/ 31 h 104"/>
                <a:gd name="T16" fmla="*/ 93 w 93"/>
                <a:gd name="T17" fmla="*/ 0 h 104"/>
                <a:gd name="T18" fmla="*/ 57 w 93"/>
                <a:gd name="T19" fmla="*/ 3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104">
                  <a:moveTo>
                    <a:pt x="57" y="33"/>
                  </a:moveTo>
                  <a:cubicBezTo>
                    <a:pt x="48" y="45"/>
                    <a:pt x="48" y="45"/>
                    <a:pt x="48" y="4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30" y="70"/>
                    <a:pt x="13" y="84"/>
                    <a:pt x="0" y="98"/>
                  </a:cubicBezTo>
                  <a:cubicBezTo>
                    <a:pt x="1" y="101"/>
                    <a:pt x="3" y="102"/>
                    <a:pt x="5" y="104"/>
                  </a:cubicBezTo>
                  <a:cubicBezTo>
                    <a:pt x="22" y="91"/>
                    <a:pt x="36" y="74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6" y="50"/>
                    <a:pt x="68" y="41"/>
                    <a:pt x="74" y="31"/>
                  </a:cubicBezTo>
                  <a:cubicBezTo>
                    <a:pt x="79" y="20"/>
                    <a:pt x="87" y="11"/>
                    <a:pt x="93" y="0"/>
                  </a:cubicBezTo>
                  <a:cubicBezTo>
                    <a:pt x="80" y="11"/>
                    <a:pt x="70" y="23"/>
                    <a:pt x="5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" name="Freeform 341"/>
            <p:cNvSpPr>
              <a:spLocks/>
            </p:cNvSpPr>
            <p:nvPr/>
          </p:nvSpPr>
          <p:spPr bwMode="auto">
            <a:xfrm>
              <a:off x="5229" y="3473"/>
              <a:ext cx="63" cy="81"/>
            </a:xfrm>
            <a:custGeom>
              <a:avLst/>
              <a:gdLst>
                <a:gd name="T0" fmla="*/ 31 w 31"/>
                <a:gd name="T1" fmla="*/ 0 h 39"/>
                <a:gd name="T2" fmla="*/ 22 w 31"/>
                <a:gd name="T3" fmla="*/ 10 h 39"/>
                <a:gd name="T4" fmla="*/ 0 w 31"/>
                <a:gd name="T5" fmla="*/ 39 h 39"/>
                <a:gd name="T6" fmla="*/ 19 w 31"/>
                <a:gd name="T7" fmla="*/ 21 h 39"/>
                <a:gd name="T8" fmla="*/ 31 w 31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9">
                  <a:moveTo>
                    <a:pt x="31" y="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14" y="20"/>
                    <a:pt x="7" y="29"/>
                    <a:pt x="0" y="39"/>
                  </a:cubicBezTo>
                  <a:cubicBezTo>
                    <a:pt x="6" y="33"/>
                    <a:pt x="12" y="27"/>
                    <a:pt x="19" y="21"/>
                  </a:cubicBezTo>
                  <a:cubicBezTo>
                    <a:pt x="24" y="15"/>
                    <a:pt x="27" y="7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" name="Freeform 342"/>
            <p:cNvSpPr>
              <a:spLocks/>
            </p:cNvSpPr>
            <p:nvPr/>
          </p:nvSpPr>
          <p:spPr bwMode="auto">
            <a:xfrm>
              <a:off x="5089" y="3554"/>
              <a:ext cx="154" cy="166"/>
            </a:xfrm>
            <a:custGeom>
              <a:avLst/>
              <a:gdLst>
                <a:gd name="T0" fmla="*/ 63 w 75"/>
                <a:gd name="T1" fmla="*/ 8 h 81"/>
                <a:gd name="T2" fmla="*/ 68 w 75"/>
                <a:gd name="T3" fmla="*/ 0 h 81"/>
                <a:gd name="T4" fmla="*/ 42 w 75"/>
                <a:gd name="T5" fmla="*/ 27 h 81"/>
                <a:gd name="T6" fmla="*/ 4 w 75"/>
                <a:gd name="T7" fmla="*/ 75 h 81"/>
                <a:gd name="T8" fmla="*/ 0 w 75"/>
                <a:gd name="T9" fmla="*/ 81 h 81"/>
                <a:gd name="T10" fmla="*/ 74 w 75"/>
                <a:gd name="T11" fmla="*/ 2 h 81"/>
                <a:gd name="T12" fmla="*/ 75 w 75"/>
                <a:gd name="T13" fmla="*/ 1 h 81"/>
                <a:gd name="T14" fmla="*/ 43 w 75"/>
                <a:gd name="T15" fmla="*/ 33 h 81"/>
                <a:gd name="T16" fmla="*/ 63 w 75"/>
                <a:gd name="T17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1">
                  <a:moveTo>
                    <a:pt x="63" y="8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59" y="9"/>
                    <a:pt x="51" y="18"/>
                    <a:pt x="42" y="27"/>
                  </a:cubicBezTo>
                  <a:cubicBezTo>
                    <a:pt x="30" y="43"/>
                    <a:pt x="16" y="58"/>
                    <a:pt x="4" y="75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8" y="56"/>
                    <a:pt x="57" y="31"/>
                    <a:pt x="74" y="2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64" y="11"/>
                    <a:pt x="54" y="22"/>
                    <a:pt x="43" y="33"/>
                  </a:cubicBezTo>
                  <a:cubicBezTo>
                    <a:pt x="50" y="25"/>
                    <a:pt x="57" y="17"/>
                    <a:pt x="6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4" name="Freeform 343"/>
            <p:cNvSpPr>
              <a:spLocks/>
            </p:cNvSpPr>
            <p:nvPr/>
          </p:nvSpPr>
          <p:spPr bwMode="auto">
            <a:xfrm>
              <a:off x="5136" y="3706"/>
              <a:ext cx="10" cy="10"/>
            </a:xfrm>
            <a:custGeom>
              <a:avLst/>
              <a:gdLst>
                <a:gd name="T0" fmla="*/ 10 w 10"/>
                <a:gd name="T1" fmla="*/ 0 h 10"/>
                <a:gd name="T2" fmla="*/ 4 w 10"/>
                <a:gd name="T3" fmla="*/ 4 h 10"/>
                <a:gd name="T4" fmla="*/ 0 w 10"/>
                <a:gd name="T5" fmla="*/ 10 h 10"/>
                <a:gd name="T6" fmla="*/ 4 w 10"/>
                <a:gd name="T7" fmla="*/ 8 h 10"/>
                <a:gd name="T8" fmla="*/ 10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4" y="4"/>
                  </a:lnTo>
                  <a:lnTo>
                    <a:pt x="0" y="10"/>
                  </a:lnTo>
                  <a:lnTo>
                    <a:pt x="4" y="8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5" name="Freeform 344"/>
            <p:cNvSpPr>
              <a:spLocks/>
            </p:cNvSpPr>
            <p:nvPr/>
          </p:nvSpPr>
          <p:spPr bwMode="auto">
            <a:xfrm>
              <a:off x="5224" y="3646"/>
              <a:ext cx="35" cy="45"/>
            </a:xfrm>
            <a:custGeom>
              <a:avLst/>
              <a:gdLst>
                <a:gd name="T0" fmla="*/ 0 w 17"/>
                <a:gd name="T1" fmla="*/ 22 h 22"/>
                <a:gd name="T2" fmla="*/ 0 w 17"/>
                <a:gd name="T3" fmla="*/ 22 h 22"/>
                <a:gd name="T4" fmla="*/ 7 w 17"/>
                <a:gd name="T5" fmla="*/ 14 h 22"/>
                <a:gd name="T6" fmla="*/ 17 w 17"/>
                <a:gd name="T7" fmla="*/ 0 h 22"/>
                <a:gd name="T8" fmla="*/ 0 w 17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2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9"/>
                    <a:pt x="13" y="5"/>
                    <a:pt x="17" y="0"/>
                  </a:cubicBezTo>
                  <a:cubicBezTo>
                    <a:pt x="10" y="8"/>
                    <a:pt x="3" y="15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6" name="Freeform 345"/>
            <p:cNvSpPr>
              <a:spLocks/>
            </p:cNvSpPr>
            <p:nvPr/>
          </p:nvSpPr>
          <p:spPr bwMode="auto">
            <a:xfrm>
              <a:off x="5298" y="3665"/>
              <a:ext cx="9" cy="12"/>
            </a:xfrm>
            <a:custGeom>
              <a:avLst/>
              <a:gdLst>
                <a:gd name="T0" fmla="*/ 0 w 4"/>
                <a:gd name="T1" fmla="*/ 6 h 6"/>
                <a:gd name="T2" fmla="*/ 3 w 4"/>
                <a:gd name="T3" fmla="*/ 3 h 6"/>
                <a:gd name="T4" fmla="*/ 4 w 4"/>
                <a:gd name="T5" fmla="*/ 0 h 6"/>
                <a:gd name="T6" fmla="*/ 1 w 4"/>
                <a:gd name="T7" fmla="*/ 2 h 6"/>
                <a:gd name="T8" fmla="*/ 0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cubicBezTo>
                    <a:pt x="1" y="5"/>
                    <a:pt x="2" y="3"/>
                    <a:pt x="3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7" name="Freeform 346"/>
            <p:cNvSpPr>
              <a:spLocks/>
            </p:cNvSpPr>
            <p:nvPr/>
          </p:nvSpPr>
          <p:spPr bwMode="auto">
            <a:xfrm>
              <a:off x="5307" y="3514"/>
              <a:ext cx="109" cy="151"/>
            </a:xfrm>
            <a:custGeom>
              <a:avLst/>
              <a:gdLst>
                <a:gd name="T0" fmla="*/ 37 w 53"/>
                <a:gd name="T1" fmla="*/ 24 h 73"/>
                <a:gd name="T2" fmla="*/ 1 w 53"/>
                <a:gd name="T3" fmla="*/ 70 h 73"/>
                <a:gd name="T4" fmla="*/ 0 w 53"/>
                <a:gd name="T5" fmla="*/ 73 h 73"/>
                <a:gd name="T6" fmla="*/ 24 w 53"/>
                <a:gd name="T7" fmla="*/ 45 h 73"/>
                <a:gd name="T8" fmla="*/ 28 w 53"/>
                <a:gd name="T9" fmla="*/ 37 h 73"/>
                <a:gd name="T10" fmla="*/ 38 w 53"/>
                <a:gd name="T11" fmla="*/ 25 h 73"/>
                <a:gd name="T12" fmla="*/ 53 w 53"/>
                <a:gd name="T13" fmla="*/ 0 h 73"/>
                <a:gd name="T14" fmla="*/ 42 w 53"/>
                <a:gd name="T15" fmla="*/ 18 h 73"/>
                <a:gd name="T16" fmla="*/ 38 w 53"/>
                <a:gd name="T17" fmla="*/ 24 h 73"/>
                <a:gd name="T18" fmla="*/ 37 w 53"/>
                <a:gd name="T19" fmla="*/ 2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73">
                  <a:moveTo>
                    <a:pt x="37" y="24"/>
                  </a:moveTo>
                  <a:cubicBezTo>
                    <a:pt x="24" y="40"/>
                    <a:pt x="12" y="55"/>
                    <a:pt x="1" y="7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9" y="65"/>
                    <a:pt x="18" y="56"/>
                    <a:pt x="24" y="45"/>
                  </a:cubicBezTo>
                  <a:cubicBezTo>
                    <a:pt x="25" y="43"/>
                    <a:pt x="26" y="39"/>
                    <a:pt x="28" y="37"/>
                  </a:cubicBezTo>
                  <a:cubicBezTo>
                    <a:pt x="31" y="33"/>
                    <a:pt x="35" y="29"/>
                    <a:pt x="38" y="25"/>
                  </a:cubicBezTo>
                  <a:cubicBezTo>
                    <a:pt x="40" y="20"/>
                    <a:pt x="44" y="21"/>
                    <a:pt x="53" y="0"/>
                  </a:cubicBezTo>
                  <a:cubicBezTo>
                    <a:pt x="52" y="7"/>
                    <a:pt x="42" y="18"/>
                    <a:pt x="42" y="18"/>
                  </a:cubicBezTo>
                  <a:cubicBezTo>
                    <a:pt x="38" y="24"/>
                    <a:pt x="38" y="24"/>
                    <a:pt x="38" y="24"/>
                  </a:cubicBezTo>
                  <a:lnTo>
                    <a:pt x="3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8" name="Freeform 347"/>
            <p:cNvSpPr>
              <a:spLocks/>
            </p:cNvSpPr>
            <p:nvPr/>
          </p:nvSpPr>
          <p:spPr bwMode="auto">
            <a:xfrm>
              <a:off x="4780" y="3759"/>
              <a:ext cx="8" cy="9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4 h 4"/>
                <a:gd name="T4" fmla="*/ 4 w 4"/>
                <a:gd name="T5" fmla="*/ 3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2" y="2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9" name="Freeform 348"/>
            <p:cNvSpPr>
              <a:spLocks/>
            </p:cNvSpPr>
            <p:nvPr/>
          </p:nvSpPr>
          <p:spPr bwMode="auto">
            <a:xfrm>
              <a:off x="4762" y="3759"/>
              <a:ext cx="2" cy="4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2 w 2"/>
                <a:gd name="T5" fmla="*/ 2 h 4"/>
                <a:gd name="T6" fmla="*/ 0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0" name="Freeform 349"/>
            <p:cNvSpPr>
              <a:spLocks/>
            </p:cNvSpPr>
            <p:nvPr/>
          </p:nvSpPr>
          <p:spPr bwMode="auto">
            <a:xfrm>
              <a:off x="4753" y="3704"/>
              <a:ext cx="83" cy="74"/>
            </a:xfrm>
            <a:custGeom>
              <a:avLst/>
              <a:gdLst>
                <a:gd name="T0" fmla="*/ 17 w 40"/>
                <a:gd name="T1" fmla="*/ 30 h 36"/>
                <a:gd name="T2" fmla="*/ 23 w 40"/>
                <a:gd name="T3" fmla="*/ 26 h 36"/>
                <a:gd name="T4" fmla="*/ 30 w 40"/>
                <a:gd name="T5" fmla="*/ 34 h 36"/>
                <a:gd name="T6" fmla="*/ 33 w 40"/>
                <a:gd name="T7" fmla="*/ 32 h 36"/>
                <a:gd name="T8" fmla="*/ 37 w 40"/>
                <a:gd name="T9" fmla="*/ 35 h 36"/>
                <a:gd name="T10" fmla="*/ 35 w 40"/>
                <a:gd name="T11" fmla="*/ 28 h 36"/>
                <a:gd name="T12" fmla="*/ 17 w 40"/>
                <a:gd name="T13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6">
                  <a:moveTo>
                    <a:pt x="17" y="30"/>
                  </a:moveTo>
                  <a:cubicBezTo>
                    <a:pt x="19" y="28"/>
                    <a:pt x="19" y="25"/>
                    <a:pt x="23" y="26"/>
                  </a:cubicBezTo>
                  <a:cubicBezTo>
                    <a:pt x="25" y="28"/>
                    <a:pt x="28" y="32"/>
                    <a:pt x="30" y="34"/>
                  </a:cubicBezTo>
                  <a:cubicBezTo>
                    <a:pt x="33" y="36"/>
                    <a:pt x="32" y="32"/>
                    <a:pt x="33" y="32"/>
                  </a:cubicBezTo>
                  <a:cubicBezTo>
                    <a:pt x="35" y="34"/>
                    <a:pt x="37" y="36"/>
                    <a:pt x="37" y="35"/>
                  </a:cubicBezTo>
                  <a:cubicBezTo>
                    <a:pt x="40" y="35"/>
                    <a:pt x="39" y="32"/>
                    <a:pt x="35" y="28"/>
                  </a:cubicBezTo>
                  <a:cubicBezTo>
                    <a:pt x="21" y="25"/>
                    <a:pt x="0" y="0"/>
                    <a:pt x="1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1" name="Freeform 350"/>
            <p:cNvSpPr>
              <a:spLocks/>
            </p:cNvSpPr>
            <p:nvPr/>
          </p:nvSpPr>
          <p:spPr bwMode="auto">
            <a:xfrm>
              <a:off x="4749" y="3733"/>
              <a:ext cx="31" cy="30"/>
            </a:xfrm>
            <a:custGeom>
              <a:avLst/>
              <a:gdLst>
                <a:gd name="T0" fmla="*/ 0 w 15"/>
                <a:gd name="T1" fmla="*/ 0 h 15"/>
                <a:gd name="T2" fmla="*/ 10 w 15"/>
                <a:gd name="T3" fmla="*/ 13 h 15"/>
                <a:gd name="T4" fmla="*/ 15 w 15"/>
                <a:gd name="T5" fmla="*/ 12 h 15"/>
                <a:gd name="T6" fmla="*/ 0 w 15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5">
                  <a:moveTo>
                    <a:pt x="0" y="0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2" y="14"/>
                    <a:pt x="15" y="15"/>
                    <a:pt x="15" y="12"/>
                  </a:cubicBezTo>
                  <a:cubicBezTo>
                    <a:pt x="9" y="6"/>
                    <a:pt x="5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2" name="Freeform 351"/>
            <p:cNvSpPr>
              <a:spLocks/>
            </p:cNvSpPr>
            <p:nvPr/>
          </p:nvSpPr>
          <p:spPr bwMode="auto">
            <a:xfrm>
              <a:off x="4807" y="3817"/>
              <a:ext cx="150" cy="86"/>
            </a:xfrm>
            <a:custGeom>
              <a:avLst/>
              <a:gdLst>
                <a:gd name="T0" fmla="*/ 32 w 73"/>
                <a:gd name="T1" fmla="*/ 22 h 42"/>
                <a:gd name="T2" fmla="*/ 29 w 73"/>
                <a:gd name="T3" fmla="*/ 21 h 42"/>
                <a:gd name="T4" fmla="*/ 32 w 73"/>
                <a:gd name="T5" fmla="*/ 22 h 42"/>
                <a:gd name="T6" fmla="*/ 33 w 73"/>
                <a:gd name="T7" fmla="*/ 22 h 42"/>
                <a:gd name="T8" fmla="*/ 4 w 73"/>
                <a:gd name="T9" fmla="*/ 1 h 42"/>
                <a:gd name="T10" fmla="*/ 0 w 73"/>
                <a:gd name="T11" fmla="*/ 0 h 42"/>
                <a:gd name="T12" fmla="*/ 73 w 73"/>
                <a:gd name="T13" fmla="*/ 42 h 42"/>
                <a:gd name="T14" fmla="*/ 32 w 73"/>
                <a:gd name="T15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42">
                  <a:moveTo>
                    <a:pt x="32" y="22"/>
                  </a:moveTo>
                  <a:cubicBezTo>
                    <a:pt x="31" y="23"/>
                    <a:pt x="31" y="23"/>
                    <a:pt x="29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1"/>
                    <a:pt x="33" y="22"/>
                  </a:cubicBezTo>
                  <a:cubicBezTo>
                    <a:pt x="24" y="16"/>
                    <a:pt x="13" y="10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49" y="37"/>
                    <a:pt x="73" y="42"/>
                  </a:cubicBezTo>
                  <a:cubicBezTo>
                    <a:pt x="57" y="36"/>
                    <a:pt x="46" y="31"/>
                    <a:pt x="3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3" name="Freeform 352"/>
            <p:cNvSpPr>
              <a:spLocks/>
            </p:cNvSpPr>
            <p:nvPr/>
          </p:nvSpPr>
          <p:spPr bwMode="auto">
            <a:xfrm>
              <a:off x="4792" y="381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4" name="Freeform 353"/>
            <p:cNvSpPr>
              <a:spLocks/>
            </p:cNvSpPr>
            <p:nvPr/>
          </p:nvSpPr>
          <p:spPr bwMode="auto">
            <a:xfrm>
              <a:off x="5494" y="3327"/>
              <a:ext cx="45" cy="185"/>
            </a:xfrm>
            <a:custGeom>
              <a:avLst/>
              <a:gdLst>
                <a:gd name="T0" fmla="*/ 18 w 22"/>
                <a:gd name="T1" fmla="*/ 45 h 90"/>
                <a:gd name="T2" fmla="*/ 0 w 22"/>
                <a:gd name="T3" fmla="*/ 0 h 90"/>
                <a:gd name="T4" fmla="*/ 21 w 22"/>
                <a:gd name="T5" fmla="*/ 90 h 90"/>
                <a:gd name="T6" fmla="*/ 18 w 22"/>
                <a:gd name="T7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0">
                  <a:moveTo>
                    <a:pt x="18" y="45"/>
                  </a:moveTo>
                  <a:cubicBezTo>
                    <a:pt x="15" y="28"/>
                    <a:pt x="8" y="13"/>
                    <a:pt x="0" y="0"/>
                  </a:cubicBezTo>
                  <a:cubicBezTo>
                    <a:pt x="15" y="29"/>
                    <a:pt x="20" y="64"/>
                    <a:pt x="21" y="90"/>
                  </a:cubicBezTo>
                  <a:cubicBezTo>
                    <a:pt x="22" y="75"/>
                    <a:pt x="21" y="60"/>
                    <a:pt x="18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5" name="Freeform 354"/>
            <p:cNvSpPr>
              <a:spLocks/>
            </p:cNvSpPr>
            <p:nvPr/>
          </p:nvSpPr>
          <p:spPr bwMode="auto">
            <a:xfrm>
              <a:off x="5391" y="3210"/>
              <a:ext cx="72" cy="86"/>
            </a:xfrm>
            <a:custGeom>
              <a:avLst/>
              <a:gdLst>
                <a:gd name="T0" fmla="*/ 0 w 35"/>
                <a:gd name="T1" fmla="*/ 0 h 42"/>
                <a:gd name="T2" fmla="*/ 35 w 35"/>
                <a:gd name="T3" fmla="*/ 42 h 42"/>
                <a:gd name="T4" fmla="*/ 4 w 35"/>
                <a:gd name="T5" fmla="*/ 3 h 42"/>
                <a:gd name="T6" fmla="*/ 0 w 35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2">
                  <a:moveTo>
                    <a:pt x="0" y="0"/>
                  </a:moveTo>
                  <a:cubicBezTo>
                    <a:pt x="13" y="16"/>
                    <a:pt x="25" y="28"/>
                    <a:pt x="35" y="42"/>
                  </a:cubicBezTo>
                  <a:cubicBezTo>
                    <a:pt x="27" y="27"/>
                    <a:pt x="15" y="14"/>
                    <a:pt x="4" y="3"/>
                  </a:cubicBezTo>
                  <a:cubicBezTo>
                    <a:pt x="3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6" name="Freeform 355"/>
            <p:cNvSpPr>
              <a:spLocks/>
            </p:cNvSpPr>
            <p:nvPr/>
          </p:nvSpPr>
          <p:spPr bwMode="auto">
            <a:xfrm>
              <a:off x="5430" y="3239"/>
              <a:ext cx="64" cy="88"/>
            </a:xfrm>
            <a:custGeom>
              <a:avLst/>
              <a:gdLst>
                <a:gd name="T0" fmla="*/ 0 w 31"/>
                <a:gd name="T1" fmla="*/ 0 h 43"/>
                <a:gd name="T2" fmla="*/ 31 w 31"/>
                <a:gd name="T3" fmla="*/ 43 h 43"/>
                <a:gd name="T4" fmla="*/ 0 w 31"/>
                <a:gd name="T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3">
                  <a:moveTo>
                    <a:pt x="0" y="0"/>
                  </a:moveTo>
                  <a:cubicBezTo>
                    <a:pt x="11" y="16"/>
                    <a:pt x="22" y="29"/>
                    <a:pt x="31" y="43"/>
                  </a:cubicBezTo>
                  <a:cubicBezTo>
                    <a:pt x="23" y="26"/>
                    <a:pt x="11" y="1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7" name="Freeform 356"/>
            <p:cNvSpPr>
              <a:spLocks/>
            </p:cNvSpPr>
            <p:nvPr/>
          </p:nvSpPr>
          <p:spPr bwMode="auto">
            <a:xfrm>
              <a:off x="5183" y="3975"/>
              <a:ext cx="146" cy="56"/>
            </a:xfrm>
            <a:custGeom>
              <a:avLst/>
              <a:gdLst>
                <a:gd name="T0" fmla="*/ 41 w 71"/>
                <a:gd name="T1" fmla="*/ 11 h 27"/>
                <a:gd name="T2" fmla="*/ 10 w 71"/>
                <a:gd name="T3" fmla="*/ 22 h 27"/>
                <a:gd name="T4" fmla="*/ 0 w 71"/>
                <a:gd name="T5" fmla="*/ 27 h 27"/>
                <a:gd name="T6" fmla="*/ 3 w 71"/>
                <a:gd name="T7" fmla="*/ 26 h 27"/>
                <a:gd name="T8" fmla="*/ 54 w 71"/>
                <a:gd name="T9" fmla="*/ 10 h 27"/>
                <a:gd name="T10" fmla="*/ 71 w 71"/>
                <a:gd name="T11" fmla="*/ 0 h 27"/>
                <a:gd name="T12" fmla="*/ 41 w 71"/>
                <a:gd name="T13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7">
                  <a:moveTo>
                    <a:pt x="41" y="11"/>
                  </a:moveTo>
                  <a:cubicBezTo>
                    <a:pt x="25" y="17"/>
                    <a:pt x="15" y="21"/>
                    <a:pt x="10" y="22"/>
                  </a:cubicBezTo>
                  <a:cubicBezTo>
                    <a:pt x="7" y="23"/>
                    <a:pt x="4" y="24"/>
                    <a:pt x="0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0" y="23"/>
                    <a:pt x="37" y="17"/>
                    <a:pt x="54" y="10"/>
                  </a:cubicBezTo>
                  <a:cubicBezTo>
                    <a:pt x="60" y="7"/>
                    <a:pt x="66" y="4"/>
                    <a:pt x="71" y="0"/>
                  </a:cubicBezTo>
                  <a:cubicBezTo>
                    <a:pt x="61" y="5"/>
                    <a:pt x="51" y="8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8" name="Freeform 357"/>
            <p:cNvSpPr>
              <a:spLocks/>
            </p:cNvSpPr>
            <p:nvPr/>
          </p:nvSpPr>
          <p:spPr bwMode="auto">
            <a:xfrm>
              <a:off x="5159" y="3998"/>
              <a:ext cx="86" cy="31"/>
            </a:xfrm>
            <a:custGeom>
              <a:avLst/>
              <a:gdLst>
                <a:gd name="T0" fmla="*/ 22 w 42"/>
                <a:gd name="T1" fmla="*/ 11 h 15"/>
                <a:gd name="T2" fmla="*/ 22 w 42"/>
                <a:gd name="T3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2" h="15">
                  <a:moveTo>
                    <a:pt x="22" y="11"/>
                  </a:moveTo>
                  <a:cubicBezTo>
                    <a:pt x="42" y="0"/>
                    <a:pt x="0" y="15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9" name="Freeform 358"/>
            <p:cNvSpPr>
              <a:spLocks/>
            </p:cNvSpPr>
            <p:nvPr/>
          </p:nvSpPr>
          <p:spPr bwMode="auto">
            <a:xfrm>
              <a:off x="5364" y="3856"/>
              <a:ext cx="13" cy="12"/>
            </a:xfrm>
            <a:custGeom>
              <a:avLst/>
              <a:gdLst>
                <a:gd name="T0" fmla="*/ 0 w 13"/>
                <a:gd name="T1" fmla="*/ 12 h 12"/>
                <a:gd name="T2" fmla="*/ 2 w 13"/>
                <a:gd name="T3" fmla="*/ 8 h 12"/>
                <a:gd name="T4" fmla="*/ 13 w 13"/>
                <a:gd name="T5" fmla="*/ 0 h 12"/>
                <a:gd name="T6" fmla="*/ 0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lnTo>
                    <a:pt x="2" y="8"/>
                  </a:lnTo>
                  <a:lnTo>
                    <a:pt x="13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0" name="Freeform 359"/>
            <p:cNvSpPr>
              <a:spLocks/>
            </p:cNvSpPr>
            <p:nvPr/>
          </p:nvSpPr>
          <p:spPr bwMode="auto">
            <a:xfrm>
              <a:off x="5574" y="3504"/>
              <a:ext cx="27" cy="157"/>
            </a:xfrm>
            <a:custGeom>
              <a:avLst/>
              <a:gdLst>
                <a:gd name="T0" fmla="*/ 10 w 13"/>
                <a:gd name="T1" fmla="*/ 37 h 76"/>
                <a:gd name="T2" fmla="*/ 0 w 13"/>
                <a:gd name="T3" fmla="*/ 76 h 76"/>
                <a:gd name="T4" fmla="*/ 11 w 13"/>
                <a:gd name="T5" fmla="*/ 0 h 76"/>
                <a:gd name="T6" fmla="*/ 10 w 13"/>
                <a:gd name="T7" fmla="*/ 10 h 76"/>
                <a:gd name="T8" fmla="*/ 10 w 13"/>
                <a:gd name="T9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6">
                  <a:moveTo>
                    <a:pt x="10" y="37"/>
                  </a:moveTo>
                  <a:cubicBezTo>
                    <a:pt x="7" y="50"/>
                    <a:pt x="4" y="64"/>
                    <a:pt x="0" y="76"/>
                  </a:cubicBezTo>
                  <a:cubicBezTo>
                    <a:pt x="9" y="50"/>
                    <a:pt x="13" y="22"/>
                    <a:pt x="11" y="0"/>
                  </a:cubicBezTo>
                  <a:cubicBezTo>
                    <a:pt x="11" y="3"/>
                    <a:pt x="10" y="6"/>
                    <a:pt x="10" y="10"/>
                  </a:cubicBezTo>
                  <a:cubicBezTo>
                    <a:pt x="11" y="17"/>
                    <a:pt x="11" y="27"/>
                    <a:pt x="1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1" name="Freeform 360"/>
            <p:cNvSpPr>
              <a:spLocks noEditPoints="1"/>
            </p:cNvSpPr>
            <p:nvPr/>
          </p:nvSpPr>
          <p:spPr bwMode="auto">
            <a:xfrm>
              <a:off x="4622" y="2990"/>
              <a:ext cx="1012" cy="1043"/>
            </a:xfrm>
            <a:custGeom>
              <a:avLst/>
              <a:gdLst>
                <a:gd name="T0" fmla="*/ 449 w 492"/>
                <a:gd name="T1" fmla="*/ 269 h 507"/>
                <a:gd name="T2" fmla="*/ 393 w 492"/>
                <a:gd name="T3" fmla="*/ 121 h 507"/>
                <a:gd name="T4" fmla="*/ 149 w 492"/>
                <a:gd name="T5" fmla="*/ 80 h 507"/>
                <a:gd name="T6" fmla="*/ 59 w 492"/>
                <a:gd name="T7" fmla="*/ 212 h 507"/>
                <a:gd name="T8" fmla="*/ 76 w 492"/>
                <a:gd name="T9" fmla="*/ 349 h 507"/>
                <a:gd name="T10" fmla="*/ 62 w 492"/>
                <a:gd name="T11" fmla="*/ 358 h 507"/>
                <a:gd name="T12" fmla="*/ 58 w 492"/>
                <a:gd name="T13" fmla="*/ 353 h 507"/>
                <a:gd name="T14" fmla="*/ 53 w 492"/>
                <a:gd name="T15" fmla="*/ 353 h 507"/>
                <a:gd name="T16" fmla="*/ 47 w 492"/>
                <a:gd name="T17" fmla="*/ 349 h 507"/>
                <a:gd name="T18" fmla="*/ 36 w 492"/>
                <a:gd name="T19" fmla="*/ 345 h 507"/>
                <a:gd name="T20" fmla="*/ 13 w 492"/>
                <a:gd name="T21" fmla="*/ 303 h 507"/>
                <a:gd name="T22" fmla="*/ 69 w 492"/>
                <a:gd name="T23" fmla="*/ 80 h 507"/>
                <a:gd name="T24" fmla="*/ 264 w 492"/>
                <a:gd name="T25" fmla="*/ 4 h 507"/>
                <a:gd name="T26" fmla="*/ 330 w 492"/>
                <a:gd name="T27" fmla="*/ 19 h 507"/>
                <a:gd name="T28" fmla="*/ 452 w 492"/>
                <a:gd name="T29" fmla="*/ 121 h 507"/>
                <a:gd name="T30" fmla="*/ 491 w 492"/>
                <a:gd name="T31" fmla="*/ 261 h 507"/>
                <a:gd name="T32" fmla="*/ 288 w 492"/>
                <a:gd name="T33" fmla="*/ 507 h 507"/>
                <a:gd name="T34" fmla="*/ 451 w 492"/>
                <a:gd name="T35" fmla="*/ 388 h 507"/>
                <a:gd name="T36" fmla="*/ 327 w 492"/>
                <a:gd name="T37" fmla="*/ 489 h 507"/>
                <a:gd name="T38" fmla="*/ 433 w 492"/>
                <a:gd name="T39" fmla="*/ 410 h 507"/>
                <a:gd name="T40" fmla="*/ 367 w 492"/>
                <a:gd name="T41" fmla="*/ 468 h 507"/>
                <a:gd name="T42" fmla="*/ 357 w 492"/>
                <a:gd name="T43" fmla="*/ 461 h 507"/>
                <a:gd name="T44" fmla="*/ 314 w 492"/>
                <a:gd name="T45" fmla="*/ 475 h 507"/>
                <a:gd name="T46" fmla="*/ 341 w 492"/>
                <a:gd name="T47" fmla="*/ 460 h 507"/>
                <a:gd name="T48" fmla="*/ 433 w 492"/>
                <a:gd name="T49" fmla="*/ 357 h 507"/>
                <a:gd name="T50" fmla="*/ 450 w 492"/>
                <a:gd name="T51" fmla="*/ 307 h 507"/>
                <a:gd name="T52" fmla="*/ 452 w 492"/>
                <a:gd name="T53" fmla="*/ 225 h 507"/>
                <a:gd name="T54" fmla="*/ 450 w 492"/>
                <a:gd name="T55" fmla="*/ 307 h 507"/>
                <a:gd name="T56" fmla="*/ 423 w 492"/>
                <a:gd name="T57" fmla="*/ 374 h 507"/>
                <a:gd name="T58" fmla="*/ 332 w 492"/>
                <a:gd name="T59" fmla="*/ 450 h 507"/>
                <a:gd name="T60" fmla="*/ 322 w 492"/>
                <a:gd name="T61" fmla="*/ 455 h 507"/>
                <a:gd name="T62" fmla="*/ 101 w 492"/>
                <a:gd name="T63" fmla="*/ 428 h 507"/>
                <a:gd name="T64" fmla="*/ 139 w 492"/>
                <a:gd name="T65" fmla="*/ 447 h 507"/>
                <a:gd name="T66" fmla="*/ 144 w 492"/>
                <a:gd name="T67" fmla="*/ 443 h 507"/>
                <a:gd name="T68" fmla="*/ 270 w 492"/>
                <a:gd name="T69" fmla="*/ 467 h 507"/>
                <a:gd name="T70" fmla="*/ 35 w 492"/>
                <a:gd name="T71" fmla="*/ 291 h 507"/>
                <a:gd name="T72" fmla="*/ 41 w 492"/>
                <a:gd name="T73" fmla="*/ 301 h 507"/>
                <a:gd name="T74" fmla="*/ 67 w 492"/>
                <a:gd name="T75" fmla="*/ 157 h 507"/>
                <a:gd name="T76" fmla="*/ 370 w 492"/>
                <a:gd name="T77" fmla="*/ 75 h 507"/>
                <a:gd name="T78" fmla="*/ 226 w 492"/>
                <a:gd name="T79" fmla="*/ 41 h 507"/>
                <a:gd name="T80" fmla="*/ 178 w 492"/>
                <a:gd name="T81" fmla="*/ 55 h 507"/>
                <a:gd name="T82" fmla="*/ 102 w 492"/>
                <a:gd name="T83" fmla="*/ 107 h 507"/>
                <a:gd name="T84" fmla="*/ 100 w 492"/>
                <a:gd name="T85" fmla="*/ 110 h 507"/>
                <a:gd name="T86" fmla="*/ 285 w 492"/>
                <a:gd name="T87" fmla="*/ 44 h 507"/>
                <a:gd name="T88" fmla="*/ 416 w 492"/>
                <a:gd name="T89" fmla="*/ 79 h 507"/>
                <a:gd name="T90" fmla="*/ 231 w 492"/>
                <a:gd name="T91" fmla="*/ 17 h 507"/>
                <a:gd name="T92" fmla="*/ 469 w 492"/>
                <a:gd name="T93" fmla="*/ 355 h 507"/>
                <a:gd name="T94" fmla="*/ 464 w 492"/>
                <a:gd name="T95" fmla="*/ 207 h 507"/>
                <a:gd name="T96" fmla="*/ 399 w 492"/>
                <a:gd name="T97" fmla="*/ 425 h 507"/>
                <a:gd name="T98" fmla="*/ 424 w 492"/>
                <a:gd name="T99" fmla="*/ 401 h 507"/>
                <a:gd name="T100" fmla="*/ 445 w 492"/>
                <a:gd name="T101" fmla="*/ 371 h 507"/>
                <a:gd name="T102" fmla="*/ 464 w 492"/>
                <a:gd name="T103" fmla="*/ 2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92" h="507">
                  <a:moveTo>
                    <a:pt x="270" y="467"/>
                  </a:moveTo>
                  <a:cubicBezTo>
                    <a:pt x="305" y="461"/>
                    <a:pt x="337" y="446"/>
                    <a:pt x="362" y="425"/>
                  </a:cubicBezTo>
                  <a:cubicBezTo>
                    <a:pt x="417" y="388"/>
                    <a:pt x="449" y="325"/>
                    <a:pt x="449" y="269"/>
                  </a:cubicBezTo>
                  <a:cubicBezTo>
                    <a:pt x="450" y="245"/>
                    <a:pt x="448" y="211"/>
                    <a:pt x="435" y="181"/>
                  </a:cubicBezTo>
                  <a:cubicBezTo>
                    <a:pt x="424" y="150"/>
                    <a:pt x="403" y="123"/>
                    <a:pt x="384" y="111"/>
                  </a:cubicBezTo>
                  <a:cubicBezTo>
                    <a:pt x="387" y="114"/>
                    <a:pt x="390" y="118"/>
                    <a:pt x="393" y="121"/>
                  </a:cubicBezTo>
                  <a:cubicBezTo>
                    <a:pt x="388" y="117"/>
                    <a:pt x="383" y="113"/>
                    <a:pt x="378" y="110"/>
                  </a:cubicBezTo>
                  <a:cubicBezTo>
                    <a:pt x="325" y="58"/>
                    <a:pt x="245" y="41"/>
                    <a:pt x="175" y="66"/>
                  </a:cubicBezTo>
                  <a:cubicBezTo>
                    <a:pt x="165" y="69"/>
                    <a:pt x="158" y="75"/>
                    <a:pt x="149" y="80"/>
                  </a:cubicBezTo>
                  <a:cubicBezTo>
                    <a:pt x="139" y="85"/>
                    <a:pt x="130" y="91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88" y="127"/>
                    <a:pt x="65" y="167"/>
                    <a:pt x="59" y="212"/>
                  </a:cubicBezTo>
                  <a:cubicBezTo>
                    <a:pt x="56" y="233"/>
                    <a:pt x="55" y="254"/>
                    <a:pt x="59" y="275"/>
                  </a:cubicBezTo>
                  <a:cubicBezTo>
                    <a:pt x="60" y="283"/>
                    <a:pt x="58" y="283"/>
                    <a:pt x="58" y="288"/>
                  </a:cubicBezTo>
                  <a:cubicBezTo>
                    <a:pt x="60" y="310"/>
                    <a:pt x="64" y="327"/>
                    <a:pt x="76" y="349"/>
                  </a:cubicBezTo>
                  <a:cubicBezTo>
                    <a:pt x="76" y="349"/>
                    <a:pt x="75" y="350"/>
                    <a:pt x="75" y="350"/>
                  </a:cubicBezTo>
                  <a:cubicBezTo>
                    <a:pt x="77" y="353"/>
                    <a:pt x="79" y="356"/>
                    <a:pt x="80" y="358"/>
                  </a:cubicBezTo>
                  <a:cubicBezTo>
                    <a:pt x="67" y="353"/>
                    <a:pt x="49" y="325"/>
                    <a:pt x="62" y="358"/>
                  </a:cubicBezTo>
                  <a:cubicBezTo>
                    <a:pt x="62" y="358"/>
                    <a:pt x="62" y="358"/>
                    <a:pt x="62" y="358"/>
                  </a:cubicBezTo>
                  <a:cubicBezTo>
                    <a:pt x="59" y="354"/>
                    <a:pt x="59" y="354"/>
                    <a:pt x="59" y="354"/>
                  </a:cubicBezTo>
                  <a:cubicBezTo>
                    <a:pt x="58" y="353"/>
                    <a:pt x="58" y="353"/>
                    <a:pt x="58" y="353"/>
                  </a:cubicBezTo>
                  <a:cubicBezTo>
                    <a:pt x="58" y="353"/>
                    <a:pt x="58" y="353"/>
                    <a:pt x="58" y="353"/>
                  </a:cubicBezTo>
                  <a:cubicBezTo>
                    <a:pt x="53" y="347"/>
                    <a:pt x="49" y="343"/>
                    <a:pt x="45" y="339"/>
                  </a:cubicBezTo>
                  <a:cubicBezTo>
                    <a:pt x="47" y="344"/>
                    <a:pt x="50" y="349"/>
                    <a:pt x="53" y="353"/>
                  </a:cubicBezTo>
                  <a:cubicBezTo>
                    <a:pt x="52" y="353"/>
                    <a:pt x="51" y="353"/>
                    <a:pt x="50" y="354"/>
                  </a:cubicBezTo>
                  <a:cubicBezTo>
                    <a:pt x="49" y="353"/>
                    <a:pt x="49" y="353"/>
                    <a:pt x="49" y="353"/>
                  </a:cubicBezTo>
                  <a:cubicBezTo>
                    <a:pt x="48" y="351"/>
                    <a:pt x="47" y="349"/>
                    <a:pt x="47" y="349"/>
                  </a:cubicBezTo>
                  <a:cubicBezTo>
                    <a:pt x="46" y="349"/>
                    <a:pt x="45" y="348"/>
                    <a:pt x="44" y="348"/>
                  </a:cubicBezTo>
                  <a:cubicBezTo>
                    <a:pt x="35" y="337"/>
                    <a:pt x="25" y="315"/>
                    <a:pt x="25" y="320"/>
                  </a:cubicBezTo>
                  <a:cubicBezTo>
                    <a:pt x="24" y="324"/>
                    <a:pt x="29" y="334"/>
                    <a:pt x="36" y="345"/>
                  </a:cubicBezTo>
                  <a:cubicBezTo>
                    <a:pt x="36" y="347"/>
                    <a:pt x="36" y="347"/>
                    <a:pt x="36" y="347"/>
                  </a:cubicBezTo>
                  <a:cubicBezTo>
                    <a:pt x="29" y="333"/>
                    <a:pt x="32" y="349"/>
                    <a:pt x="27" y="340"/>
                  </a:cubicBezTo>
                  <a:cubicBezTo>
                    <a:pt x="22" y="328"/>
                    <a:pt x="17" y="316"/>
                    <a:pt x="13" y="303"/>
                  </a:cubicBezTo>
                  <a:cubicBezTo>
                    <a:pt x="0" y="250"/>
                    <a:pt x="4" y="201"/>
                    <a:pt x="23" y="150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36" y="120"/>
                    <a:pt x="50" y="98"/>
                    <a:pt x="69" y="80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81" y="70"/>
                    <a:pt x="97" y="57"/>
                    <a:pt x="114" y="45"/>
                  </a:cubicBezTo>
                  <a:cubicBezTo>
                    <a:pt x="155" y="15"/>
                    <a:pt x="208" y="0"/>
                    <a:pt x="264" y="4"/>
                  </a:cubicBezTo>
                  <a:cubicBezTo>
                    <a:pt x="322" y="10"/>
                    <a:pt x="376" y="35"/>
                    <a:pt x="419" y="77"/>
                  </a:cubicBezTo>
                  <a:cubicBezTo>
                    <a:pt x="401" y="60"/>
                    <a:pt x="381" y="46"/>
                    <a:pt x="359" y="34"/>
                  </a:cubicBezTo>
                  <a:cubicBezTo>
                    <a:pt x="350" y="28"/>
                    <a:pt x="339" y="24"/>
                    <a:pt x="330" y="19"/>
                  </a:cubicBezTo>
                  <a:cubicBezTo>
                    <a:pt x="340" y="25"/>
                    <a:pt x="350" y="28"/>
                    <a:pt x="359" y="34"/>
                  </a:cubicBezTo>
                  <a:cubicBezTo>
                    <a:pt x="397" y="56"/>
                    <a:pt x="427" y="88"/>
                    <a:pt x="449" y="114"/>
                  </a:cubicBezTo>
                  <a:cubicBezTo>
                    <a:pt x="451" y="118"/>
                    <a:pt x="450" y="118"/>
                    <a:pt x="452" y="121"/>
                  </a:cubicBezTo>
                  <a:cubicBezTo>
                    <a:pt x="465" y="142"/>
                    <a:pt x="473" y="166"/>
                    <a:pt x="480" y="186"/>
                  </a:cubicBezTo>
                  <a:cubicBezTo>
                    <a:pt x="481" y="186"/>
                    <a:pt x="484" y="196"/>
                    <a:pt x="484" y="193"/>
                  </a:cubicBezTo>
                  <a:cubicBezTo>
                    <a:pt x="489" y="214"/>
                    <a:pt x="492" y="239"/>
                    <a:pt x="491" y="261"/>
                  </a:cubicBezTo>
                  <a:cubicBezTo>
                    <a:pt x="491" y="270"/>
                    <a:pt x="490" y="280"/>
                    <a:pt x="491" y="290"/>
                  </a:cubicBezTo>
                  <a:cubicBezTo>
                    <a:pt x="480" y="368"/>
                    <a:pt x="433" y="443"/>
                    <a:pt x="354" y="484"/>
                  </a:cubicBezTo>
                  <a:cubicBezTo>
                    <a:pt x="334" y="495"/>
                    <a:pt x="309" y="502"/>
                    <a:pt x="288" y="507"/>
                  </a:cubicBezTo>
                  <a:cubicBezTo>
                    <a:pt x="320" y="499"/>
                    <a:pt x="351" y="485"/>
                    <a:pt x="378" y="465"/>
                  </a:cubicBezTo>
                  <a:cubicBezTo>
                    <a:pt x="406" y="448"/>
                    <a:pt x="429" y="426"/>
                    <a:pt x="442" y="404"/>
                  </a:cubicBezTo>
                  <a:cubicBezTo>
                    <a:pt x="451" y="388"/>
                    <a:pt x="451" y="388"/>
                    <a:pt x="451" y="388"/>
                  </a:cubicBezTo>
                  <a:cubicBezTo>
                    <a:pt x="432" y="419"/>
                    <a:pt x="407" y="445"/>
                    <a:pt x="378" y="465"/>
                  </a:cubicBezTo>
                  <a:cubicBezTo>
                    <a:pt x="362" y="475"/>
                    <a:pt x="344" y="484"/>
                    <a:pt x="325" y="490"/>
                  </a:cubicBezTo>
                  <a:cubicBezTo>
                    <a:pt x="327" y="489"/>
                    <a:pt x="327" y="489"/>
                    <a:pt x="327" y="489"/>
                  </a:cubicBezTo>
                  <a:cubicBezTo>
                    <a:pt x="341" y="484"/>
                    <a:pt x="354" y="476"/>
                    <a:pt x="367" y="468"/>
                  </a:cubicBezTo>
                  <a:cubicBezTo>
                    <a:pt x="392" y="455"/>
                    <a:pt x="414" y="436"/>
                    <a:pt x="428" y="417"/>
                  </a:cubicBezTo>
                  <a:cubicBezTo>
                    <a:pt x="433" y="410"/>
                    <a:pt x="433" y="410"/>
                    <a:pt x="433" y="410"/>
                  </a:cubicBezTo>
                  <a:cubicBezTo>
                    <a:pt x="436" y="406"/>
                    <a:pt x="439" y="400"/>
                    <a:pt x="442" y="395"/>
                  </a:cubicBezTo>
                  <a:cubicBezTo>
                    <a:pt x="430" y="414"/>
                    <a:pt x="415" y="429"/>
                    <a:pt x="399" y="444"/>
                  </a:cubicBezTo>
                  <a:cubicBezTo>
                    <a:pt x="389" y="453"/>
                    <a:pt x="378" y="461"/>
                    <a:pt x="367" y="468"/>
                  </a:cubicBezTo>
                  <a:cubicBezTo>
                    <a:pt x="360" y="473"/>
                    <a:pt x="352" y="476"/>
                    <a:pt x="344" y="479"/>
                  </a:cubicBezTo>
                  <a:cubicBezTo>
                    <a:pt x="346" y="478"/>
                    <a:pt x="346" y="478"/>
                    <a:pt x="346" y="478"/>
                  </a:cubicBezTo>
                  <a:cubicBezTo>
                    <a:pt x="353" y="474"/>
                    <a:pt x="367" y="458"/>
                    <a:pt x="357" y="461"/>
                  </a:cubicBezTo>
                  <a:cubicBezTo>
                    <a:pt x="309" y="491"/>
                    <a:pt x="230" y="496"/>
                    <a:pt x="230" y="493"/>
                  </a:cubicBezTo>
                  <a:cubicBezTo>
                    <a:pt x="228" y="492"/>
                    <a:pt x="251" y="492"/>
                    <a:pt x="273" y="487"/>
                  </a:cubicBezTo>
                  <a:cubicBezTo>
                    <a:pt x="295" y="483"/>
                    <a:pt x="316" y="475"/>
                    <a:pt x="314" y="475"/>
                  </a:cubicBezTo>
                  <a:cubicBezTo>
                    <a:pt x="309" y="476"/>
                    <a:pt x="304" y="477"/>
                    <a:pt x="299" y="478"/>
                  </a:cubicBezTo>
                  <a:cubicBezTo>
                    <a:pt x="304" y="477"/>
                    <a:pt x="308" y="475"/>
                    <a:pt x="312" y="473"/>
                  </a:cubicBezTo>
                  <a:cubicBezTo>
                    <a:pt x="322" y="469"/>
                    <a:pt x="335" y="465"/>
                    <a:pt x="341" y="460"/>
                  </a:cubicBezTo>
                  <a:cubicBezTo>
                    <a:pt x="360" y="447"/>
                    <a:pt x="384" y="433"/>
                    <a:pt x="402" y="412"/>
                  </a:cubicBezTo>
                  <a:cubicBezTo>
                    <a:pt x="412" y="399"/>
                    <a:pt x="423" y="382"/>
                    <a:pt x="431" y="364"/>
                  </a:cubicBezTo>
                  <a:cubicBezTo>
                    <a:pt x="430" y="363"/>
                    <a:pt x="436" y="355"/>
                    <a:pt x="433" y="357"/>
                  </a:cubicBezTo>
                  <a:cubicBezTo>
                    <a:pt x="443" y="342"/>
                    <a:pt x="450" y="321"/>
                    <a:pt x="449" y="313"/>
                  </a:cubicBezTo>
                  <a:cubicBezTo>
                    <a:pt x="449" y="312"/>
                    <a:pt x="449" y="312"/>
                    <a:pt x="449" y="312"/>
                  </a:cubicBezTo>
                  <a:cubicBezTo>
                    <a:pt x="449" y="311"/>
                    <a:pt x="450" y="309"/>
                    <a:pt x="450" y="307"/>
                  </a:cubicBezTo>
                  <a:cubicBezTo>
                    <a:pt x="459" y="278"/>
                    <a:pt x="457" y="257"/>
                    <a:pt x="453" y="231"/>
                  </a:cubicBezTo>
                  <a:cubicBezTo>
                    <a:pt x="452" y="222"/>
                    <a:pt x="450" y="213"/>
                    <a:pt x="449" y="203"/>
                  </a:cubicBezTo>
                  <a:cubicBezTo>
                    <a:pt x="450" y="209"/>
                    <a:pt x="451" y="219"/>
                    <a:pt x="452" y="225"/>
                  </a:cubicBezTo>
                  <a:cubicBezTo>
                    <a:pt x="453" y="231"/>
                    <a:pt x="453" y="231"/>
                    <a:pt x="453" y="231"/>
                  </a:cubicBezTo>
                  <a:cubicBezTo>
                    <a:pt x="455" y="254"/>
                    <a:pt x="455" y="277"/>
                    <a:pt x="450" y="299"/>
                  </a:cubicBezTo>
                  <a:cubicBezTo>
                    <a:pt x="450" y="301"/>
                    <a:pt x="450" y="304"/>
                    <a:pt x="450" y="307"/>
                  </a:cubicBezTo>
                  <a:cubicBezTo>
                    <a:pt x="448" y="312"/>
                    <a:pt x="448" y="312"/>
                    <a:pt x="448" y="312"/>
                  </a:cubicBezTo>
                  <a:cubicBezTo>
                    <a:pt x="449" y="313"/>
                    <a:pt x="449" y="313"/>
                    <a:pt x="449" y="313"/>
                  </a:cubicBezTo>
                  <a:cubicBezTo>
                    <a:pt x="444" y="335"/>
                    <a:pt x="432" y="357"/>
                    <a:pt x="423" y="374"/>
                  </a:cubicBezTo>
                  <a:cubicBezTo>
                    <a:pt x="404" y="404"/>
                    <a:pt x="373" y="431"/>
                    <a:pt x="340" y="446"/>
                  </a:cubicBezTo>
                  <a:cubicBezTo>
                    <a:pt x="356" y="437"/>
                    <a:pt x="370" y="426"/>
                    <a:pt x="383" y="414"/>
                  </a:cubicBezTo>
                  <a:cubicBezTo>
                    <a:pt x="367" y="428"/>
                    <a:pt x="350" y="441"/>
                    <a:pt x="332" y="450"/>
                  </a:cubicBezTo>
                  <a:cubicBezTo>
                    <a:pt x="323" y="454"/>
                    <a:pt x="323" y="454"/>
                    <a:pt x="323" y="454"/>
                  </a:cubicBezTo>
                  <a:cubicBezTo>
                    <a:pt x="305" y="460"/>
                    <a:pt x="305" y="460"/>
                    <a:pt x="305" y="460"/>
                  </a:cubicBezTo>
                  <a:cubicBezTo>
                    <a:pt x="322" y="455"/>
                    <a:pt x="322" y="455"/>
                    <a:pt x="322" y="455"/>
                  </a:cubicBezTo>
                  <a:cubicBezTo>
                    <a:pt x="311" y="460"/>
                    <a:pt x="300" y="464"/>
                    <a:pt x="288" y="468"/>
                  </a:cubicBezTo>
                  <a:cubicBezTo>
                    <a:pt x="224" y="486"/>
                    <a:pt x="149" y="471"/>
                    <a:pt x="96" y="427"/>
                  </a:cubicBezTo>
                  <a:cubicBezTo>
                    <a:pt x="101" y="428"/>
                    <a:pt x="101" y="428"/>
                    <a:pt x="101" y="428"/>
                  </a:cubicBezTo>
                  <a:cubicBezTo>
                    <a:pt x="127" y="448"/>
                    <a:pt x="158" y="461"/>
                    <a:pt x="184" y="464"/>
                  </a:cubicBezTo>
                  <a:cubicBezTo>
                    <a:pt x="166" y="459"/>
                    <a:pt x="154" y="455"/>
                    <a:pt x="138" y="448"/>
                  </a:cubicBezTo>
                  <a:cubicBezTo>
                    <a:pt x="138" y="448"/>
                    <a:pt x="138" y="447"/>
                    <a:pt x="139" y="447"/>
                  </a:cubicBezTo>
                  <a:cubicBezTo>
                    <a:pt x="129" y="443"/>
                    <a:pt x="117" y="437"/>
                    <a:pt x="106" y="429"/>
                  </a:cubicBezTo>
                  <a:cubicBezTo>
                    <a:pt x="111" y="430"/>
                    <a:pt x="115" y="432"/>
                    <a:pt x="120" y="433"/>
                  </a:cubicBezTo>
                  <a:cubicBezTo>
                    <a:pt x="127" y="435"/>
                    <a:pt x="134" y="440"/>
                    <a:pt x="144" y="443"/>
                  </a:cubicBezTo>
                  <a:cubicBezTo>
                    <a:pt x="181" y="460"/>
                    <a:pt x="221" y="467"/>
                    <a:pt x="261" y="462"/>
                  </a:cubicBezTo>
                  <a:cubicBezTo>
                    <a:pt x="296" y="458"/>
                    <a:pt x="331" y="446"/>
                    <a:pt x="361" y="427"/>
                  </a:cubicBezTo>
                  <a:cubicBezTo>
                    <a:pt x="332" y="448"/>
                    <a:pt x="302" y="460"/>
                    <a:pt x="270" y="467"/>
                  </a:cubicBezTo>
                  <a:close/>
                  <a:moveTo>
                    <a:pt x="39" y="298"/>
                  </a:moveTo>
                  <a:cubicBezTo>
                    <a:pt x="35" y="289"/>
                    <a:pt x="35" y="289"/>
                    <a:pt x="35" y="289"/>
                  </a:cubicBezTo>
                  <a:cubicBezTo>
                    <a:pt x="35" y="291"/>
                    <a:pt x="35" y="291"/>
                    <a:pt x="35" y="291"/>
                  </a:cubicBezTo>
                  <a:cubicBezTo>
                    <a:pt x="36" y="294"/>
                    <a:pt x="37" y="296"/>
                    <a:pt x="39" y="298"/>
                  </a:cubicBezTo>
                  <a:close/>
                  <a:moveTo>
                    <a:pt x="33" y="229"/>
                  </a:moveTo>
                  <a:cubicBezTo>
                    <a:pt x="30" y="249"/>
                    <a:pt x="33" y="277"/>
                    <a:pt x="41" y="301"/>
                  </a:cubicBezTo>
                  <a:cubicBezTo>
                    <a:pt x="42" y="302"/>
                    <a:pt x="42" y="302"/>
                    <a:pt x="42" y="302"/>
                  </a:cubicBezTo>
                  <a:cubicBezTo>
                    <a:pt x="36" y="281"/>
                    <a:pt x="32" y="254"/>
                    <a:pt x="33" y="229"/>
                  </a:cubicBezTo>
                  <a:close/>
                  <a:moveTo>
                    <a:pt x="67" y="157"/>
                  </a:moveTo>
                  <a:cubicBezTo>
                    <a:pt x="66" y="157"/>
                    <a:pt x="66" y="157"/>
                    <a:pt x="66" y="157"/>
                  </a:cubicBezTo>
                  <a:cubicBezTo>
                    <a:pt x="67" y="157"/>
                    <a:pt x="67" y="157"/>
                    <a:pt x="67" y="157"/>
                  </a:cubicBezTo>
                  <a:close/>
                  <a:moveTo>
                    <a:pt x="370" y="75"/>
                  </a:moveTo>
                  <a:cubicBezTo>
                    <a:pt x="349" y="62"/>
                    <a:pt x="321" y="48"/>
                    <a:pt x="291" y="42"/>
                  </a:cubicBezTo>
                  <a:cubicBezTo>
                    <a:pt x="283" y="39"/>
                    <a:pt x="273" y="40"/>
                    <a:pt x="262" y="39"/>
                  </a:cubicBezTo>
                  <a:cubicBezTo>
                    <a:pt x="247" y="38"/>
                    <a:pt x="238" y="39"/>
                    <a:pt x="226" y="41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14" y="41"/>
                    <a:pt x="203" y="48"/>
                    <a:pt x="183" y="51"/>
                  </a:cubicBezTo>
                  <a:cubicBezTo>
                    <a:pt x="183" y="52"/>
                    <a:pt x="181" y="54"/>
                    <a:pt x="178" y="55"/>
                  </a:cubicBezTo>
                  <a:cubicBezTo>
                    <a:pt x="165" y="60"/>
                    <a:pt x="151" y="65"/>
                    <a:pt x="142" y="71"/>
                  </a:cubicBezTo>
                  <a:cubicBezTo>
                    <a:pt x="130" y="79"/>
                    <a:pt x="118" y="87"/>
                    <a:pt x="111" y="96"/>
                  </a:cubicBezTo>
                  <a:cubicBezTo>
                    <a:pt x="108" y="98"/>
                    <a:pt x="106" y="103"/>
                    <a:pt x="102" y="107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93" y="119"/>
                    <a:pt x="97" y="114"/>
                    <a:pt x="100" y="110"/>
                  </a:cubicBezTo>
                  <a:cubicBezTo>
                    <a:pt x="111" y="97"/>
                    <a:pt x="126" y="83"/>
                    <a:pt x="140" y="75"/>
                  </a:cubicBezTo>
                  <a:cubicBezTo>
                    <a:pt x="176" y="52"/>
                    <a:pt x="217" y="42"/>
                    <a:pt x="258" y="42"/>
                  </a:cubicBezTo>
                  <a:cubicBezTo>
                    <a:pt x="267" y="43"/>
                    <a:pt x="276" y="42"/>
                    <a:pt x="285" y="44"/>
                  </a:cubicBezTo>
                  <a:cubicBezTo>
                    <a:pt x="312" y="47"/>
                    <a:pt x="341" y="62"/>
                    <a:pt x="359" y="69"/>
                  </a:cubicBezTo>
                  <a:cubicBezTo>
                    <a:pt x="362" y="70"/>
                    <a:pt x="366" y="74"/>
                    <a:pt x="370" y="75"/>
                  </a:cubicBezTo>
                  <a:close/>
                  <a:moveTo>
                    <a:pt x="416" y="79"/>
                  </a:moveTo>
                  <a:cubicBezTo>
                    <a:pt x="389" y="53"/>
                    <a:pt x="354" y="32"/>
                    <a:pt x="322" y="20"/>
                  </a:cubicBezTo>
                  <a:cubicBezTo>
                    <a:pt x="309" y="15"/>
                    <a:pt x="283" y="10"/>
                    <a:pt x="261" y="9"/>
                  </a:cubicBezTo>
                  <a:cubicBezTo>
                    <a:pt x="240" y="10"/>
                    <a:pt x="224" y="14"/>
                    <a:pt x="231" y="17"/>
                  </a:cubicBezTo>
                  <a:cubicBezTo>
                    <a:pt x="247" y="8"/>
                    <a:pt x="305" y="12"/>
                    <a:pt x="348" y="36"/>
                  </a:cubicBezTo>
                  <a:cubicBezTo>
                    <a:pt x="392" y="59"/>
                    <a:pt x="418" y="93"/>
                    <a:pt x="416" y="79"/>
                  </a:cubicBezTo>
                  <a:close/>
                  <a:moveTo>
                    <a:pt x="469" y="355"/>
                  </a:moveTo>
                  <a:cubicBezTo>
                    <a:pt x="474" y="341"/>
                    <a:pt x="479" y="326"/>
                    <a:pt x="483" y="310"/>
                  </a:cubicBezTo>
                  <a:cubicBezTo>
                    <a:pt x="480" y="325"/>
                    <a:pt x="475" y="340"/>
                    <a:pt x="469" y="355"/>
                  </a:cubicBezTo>
                  <a:close/>
                  <a:moveTo>
                    <a:pt x="464" y="207"/>
                  </a:moveTo>
                  <a:cubicBezTo>
                    <a:pt x="476" y="249"/>
                    <a:pt x="471" y="297"/>
                    <a:pt x="455" y="339"/>
                  </a:cubicBezTo>
                  <a:cubicBezTo>
                    <a:pt x="444" y="371"/>
                    <a:pt x="418" y="400"/>
                    <a:pt x="398" y="423"/>
                  </a:cubicBezTo>
                  <a:cubicBezTo>
                    <a:pt x="399" y="425"/>
                    <a:pt x="399" y="425"/>
                    <a:pt x="399" y="425"/>
                  </a:cubicBezTo>
                  <a:cubicBezTo>
                    <a:pt x="402" y="422"/>
                    <a:pt x="402" y="422"/>
                    <a:pt x="402" y="422"/>
                  </a:cubicBezTo>
                  <a:cubicBezTo>
                    <a:pt x="411" y="414"/>
                    <a:pt x="418" y="407"/>
                    <a:pt x="425" y="400"/>
                  </a:cubicBezTo>
                  <a:cubicBezTo>
                    <a:pt x="424" y="401"/>
                    <a:pt x="424" y="401"/>
                    <a:pt x="424" y="401"/>
                  </a:cubicBezTo>
                  <a:cubicBezTo>
                    <a:pt x="426" y="399"/>
                    <a:pt x="426" y="399"/>
                    <a:pt x="426" y="399"/>
                  </a:cubicBezTo>
                  <a:cubicBezTo>
                    <a:pt x="431" y="394"/>
                    <a:pt x="435" y="388"/>
                    <a:pt x="440" y="381"/>
                  </a:cubicBezTo>
                  <a:cubicBezTo>
                    <a:pt x="442" y="378"/>
                    <a:pt x="443" y="374"/>
                    <a:pt x="445" y="371"/>
                  </a:cubicBezTo>
                  <a:cubicBezTo>
                    <a:pt x="467" y="333"/>
                    <a:pt x="478" y="288"/>
                    <a:pt x="474" y="250"/>
                  </a:cubicBezTo>
                  <a:cubicBezTo>
                    <a:pt x="472" y="226"/>
                    <a:pt x="467" y="206"/>
                    <a:pt x="459" y="185"/>
                  </a:cubicBezTo>
                  <a:cubicBezTo>
                    <a:pt x="460" y="191"/>
                    <a:pt x="463" y="201"/>
                    <a:pt x="464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2" name="Freeform 361"/>
            <p:cNvSpPr>
              <a:spLocks/>
            </p:cNvSpPr>
            <p:nvPr/>
          </p:nvSpPr>
          <p:spPr bwMode="auto">
            <a:xfrm>
              <a:off x="4801" y="3739"/>
              <a:ext cx="707" cy="261"/>
            </a:xfrm>
            <a:custGeom>
              <a:avLst/>
              <a:gdLst>
                <a:gd name="T0" fmla="*/ 241 w 344"/>
                <a:gd name="T1" fmla="*/ 89 h 127"/>
                <a:gd name="T2" fmla="*/ 201 w 344"/>
                <a:gd name="T3" fmla="*/ 104 h 127"/>
                <a:gd name="T4" fmla="*/ 168 w 344"/>
                <a:gd name="T5" fmla="*/ 111 h 127"/>
                <a:gd name="T6" fmla="*/ 4 w 344"/>
                <a:gd name="T7" fmla="*/ 63 h 127"/>
                <a:gd name="T8" fmla="*/ 1 w 344"/>
                <a:gd name="T9" fmla="*/ 68 h 127"/>
                <a:gd name="T10" fmla="*/ 183 w 344"/>
                <a:gd name="T11" fmla="*/ 119 h 127"/>
                <a:gd name="T12" fmla="*/ 185 w 344"/>
                <a:gd name="T13" fmla="*/ 119 h 127"/>
                <a:gd name="T14" fmla="*/ 281 w 344"/>
                <a:gd name="T15" fmla="*/ 76 h 127"/>
                <a:gd name="T16" fmla="*/ 344 w 344"/>
                <a:gd name="T17" fmla="*/ 0 h 127"/>
                <a:gd name="T18" fmla="*/ 241 w 344"/>
                <a:gd name="T19" fmla="*/ 8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4" h="127">
                  <a:moveTo>
                    <a:pt x="241" y="89"/>
                  </a:moveTo>
                  <a:cubicBezTo>
                    <a:pt x="229" y="95"/>
                    <a:pt x="215" y="100"/>
                    <a:pt x="201" y="104"/>
                  </a:cubicBezTo>
                  <a:cubicBezTo>
                    <a:pt x="190" y="107"/>
                    <a:pt x="179" y="109"/>
                    <a:pt x="168" y="111"/>
                  </a:cubicBezTo>
                  <a:cubicBezTo>
                    <a:pt x="115" y="119"/>
                    <a:pt x="50" y="100"/>
                    <a:pt x="4" y="63"/>
                  </a:cubicBezTo>
                  <a:cubicBezTo>
                    <a:pt x="2" y="64"/>
                    <a:pt x="0" y="65"/>
                    <a:pt x="1" y="68"/>
                  </a:cubicBezTo>
                  <a:cubicBezTo>
                    <a:pt x="50" y="111"/>
                    <a:pt x="120" y="127"/>
                    <a:pt x="183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212" y="112"/>
                    <a:pt x="255" y="99"/>
                    <a:pt x="281" y="76"/>
                  </a:cubicBezTo>
                  <a:cubicBezTo>
                    <a:pt x="307" y="54"/>
                    <a:pt x="330" y="29"/>
                    <a:pt x="344" y="0"/>
                  </a:cubicBezTo>
                  <a:cubicBezTo>
                    <a:pt x="319" y="39"/>
                    <a:pt x="284" y="71"/>
                    <a:pt x="24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3" name="Freeform 362"/>
            <p:cNvSpPr>
              <a:spLocks/>
            </p:cNvSpPr>
            <p:nvPr/>
          </p:nvSpPr>
          <p:spPr bwMode="auto">
            <a:xfrm>
              <a:off x="5463" y="3296"/>
              <a:ext cx="68" cy="239"/>
            </a:xfrm>
            <a:custGeom>
              <a:avLst/>
              <a:gdLst>
                <a:gd name="T0" fmla="*/ 0 w 33"/>
                <a:gd name="T1" fmla="*/ 0 h 116"/>
                <a:gd name="T2" fmla="*/ 15 w 33"/>
                <a:gd name="T3" fmla="*/ 29 h 116"/>
                <a:gd name="T4" fmla="*/ 32 w 33"/>
                <a:gd name="T5" fmla="*/ 116 h 116"/>
                <a:gd name="T6" fmla="*/ 27 w 33"/>
                <a:gd name="T7" fmla="*/ 52 h 116"/>
                <a:gd name="T8" fmla="*/ 0 w 33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16">
                  <a:moveTo>
                    <a:pt x="0" y="0"/>
                  </a:moveTo>
                  <a:cubicBezTo>
                    <a:pt x="6" y="9"/>
                    <a:pt x="11" y="19"/>
                    <a:pt x="15" y="29"/>
                  </a:cubicBezTo>
                  <a:cubicBezTo>
                    <a:pt x="27" y="58"/>
                    <a:pt x="32" y="87"/>
                    <a:pt x="32" y="116"/>
                  </a:cubicBezTo>
                  <a:cubicBezTo>
                    <a:pt x="33" y="95"/>
                    <a:pt x="32" y="73"/>
                    <a:pt x="27" y="52"/>
                  </a:cubicBezTo>
                  <a:cubicBezTo>
                    <a:pt x="22" y="30"/>
                    <a:pt x="11" y="1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4" name="Freeform 363"/>
            <p:cNvSpPr>
              <a:spLocks/>
            </p:cNvSpPr>
            <p:nvPr/>
          </p:nvSpPr>
          <p:spPr bwMode="auto">
            <a:xfrm>
              <a:off x="5179" y="3512"/>
              <a:ext cx="375" cy="416"/>
            </a:xfrm>
            <a:custGeom>
              <a:avLst/>
              <a:gdLst>
                <a:gd name="T0" fmla="*/ 168 w 182"/>
                <a:gd name="T1" fmla="*/ 35 h 202"/>
                <a:gd name="T2" fmla="*/ 170 w 182"/>
                <a:gd name="T3" fmla="*/ 11 h 202"/>
                <a:gd name="T4" fmla="*/ 140 w 182"/>
                <a:gd name="T5" fmla="*/ 101 h 202"/>
                <a:gd name="T6" fmla="*/ 17 w 182"/>
                <a:gd name="T7" fmla="*/ 198 h 202"/>
                <a:gd name="T8" fmla="*/ 0 w 182"/>
                <a:gd name="T9" fmla="*/ 202 h 202"/>
                <a:gd name="T10" fmla="*/ 175 w 182"/>
                <a:gd name="T11" fmla="*/ 5 h 202"/>
                <a:gd name="T12" fmla="*/ 174 w 182"/>
                <a:gd name="T13" fmla="*/ 0 h 202"/>
                <a:gd name="T14" fmla="*/ 139 w 182"/>
                <a:gd name="T15" fmla="*/ 111 h 202"/>
                <a:gd name="T16" fmla="*/ 168 w 182"/>
                <a:gd name="T17" fmla="*/ 3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202">
                  <a:moveTo>
                    <a:pt x="168" y="35"/>
                  </a:moveTo>
                  <a:cubicBezTo>
                    <a:pt x="169" y="27"/>
                    <a:pt x="169" y="19"/>
                    <a:pt x="170" y="11"/>
                  </a:cubicBezTo>
                  <a:cubicBezTo>
                    <a:pt x="167" y="43"/>
                    <a:pt x="157" y="73"/>
                    <a:pt x="140" y="101"/>
                  </a:cubicBezTo>
                  <a:cubicBezTo>
                    <a:pt x="114" y="146"/>
                    <a:pt x="70" y="182"/>
                    <a:pt x="17" y="198"/>
                  </a:cubicBezTo>
                  <a:cubicBezTo>
                    <a:pt x="12" y="200"/>
                    <a:pt x="6" y="201"/>
                    <a:pt x="0" y="202"/>
                  </a:cubicBezTo>
                  <a:cubicBezTo>
                    <a:pt x="103" y="191"/>
                    <a:pt x="182" y="90"/>
                    <a:pt x="175" y="5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3" y="40"/>
                    <a:pt x="161" y="79"/>
                    <a:pt x="139" y="111"/>
                  </a:cubicBezTo>
                  <a:cubicBezTo>
                    <a:pt x="154" y="88"/>
                    <a:pt x="164" y="62"/>
                    <a:pt x="16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5" name="Freeform 364"/>
            <p:cNvSpPr>
              <a:spLocks/>
            </p:cNvSpPr>
            <p:nvPr/>
          </p:nvSpPr>
          <p:spPr bwMode="auto">
            <a:xfrm>
              <a:off x="5284" y="3907"/>
              <a:ext cx="37" cy="19"/>
            </a:xfrm>
            <a:custGeom>
              <a:avLst/>
              <a:gdLst>
                <a:gd name="T0" fmla="*/ 18 w 18"/>
                <a:gd name="T1" fmla="*/ 0 h 9"/>
                <a:gd name="T2" fmla="*/ 10 w 18"/>
                <a:gd name="T3" fmla="*/ 4 h 9"/>
                <a:gd name="T4" fmla="*/ 0 w 18"/>
                <a:gd name="T5" fmla="*/ 9 h 9"/>
                <a:gd name="T6" fmla="*/ 6 w 18"/>
                <a:gd name="T7" fmla="*/ 7 h 9"/>
                <a:gd name="T8" fmla="*/ 18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6" y="6"/>
                    <a:pt x="3" y="8"/>
                    <a:pt x="0" y="9"/>
                  </a:cubicBezTo>
                  <a:cubicBezTo>
                    <a:pt x="2" y="8"/>
                    <a:pt x="4" y="7"/>
                    <a:pt x="6" y="7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6" name="Freeform 365"/>
            <p:cNvSpPr>
              <a:spLocks/>
            </p:cNvSpPr>
            <p:nvPr/>
          </p:nvSpPr>
          <p:spPr bwMode="auto">
            <a:xfrm>
              <a:off x="5496" y="3661"/>
              <a:ext cx="78" cy="152"/>
            </a:xfrm>
            <a:custGeom>
              <a:avLst/>
              <a:gdLst>
                <a:gd name="T0" fmla="*/ 0 w 38"/>
                <a:gd name="T1" fmla="*/ 74 h 74"/>
                <a:gd name="T2" fmla="*/ 1 w 38"/>
                <a:gd name="T3" fmla="*/ 73 h 74"/>
                <a:gd name="T4" fmla="*/ 20 w 38"/>
                <a:gd name="T5" fmla="*/ 45 h 74"/>
                <a:gd name="T6" fmla="*/ 38 w 38"/>
                <a:gd name="T7" fmla="*/ 0 h 74"/>
                <a:gd name="T8" fmla="*/ 0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0" y="74"/>
                  </a:moveTo>
                  <a:cubicBezTo>
                    <a:pt x="1" y="73"/>
                    <a:pt x="1" y="73"/>
                    <a:pt x="1" y="73"/>
                  </a:cubicBezTo>
                  <a:cubicBezTo>
                    <a:pt x="8" y="64"/>
                    <a:pt x="15" y="55"/>
                    <a:pt x="20" y="45"/>
                  </a:cubicBezTo>
                  <a:cubicBezTo>
                    <a:pt x="27" y="31"/>
                    <a:pt x="33" y="16"/>
                    <a:pt x="38" y="0"/>
                  </a:cubicBezTo>
                  <a:cubicBezTo>
                    <a:pt x="29" y="29"/>
                    <a:pt x="13" y="54"/>
                    <a:pt x="0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7" name="Freeform 366"/>
            <p:cNvSpPr>
              <a:spLocks/>
            </p:cNvSpPr>
            <p:nvPr/>
          </p:nvSpPr>
          <p:spPr bwMode="auto">
            <a:xfrm>
              <a:off x="5621" y="3605"/>
              <a:ext cx="9" cy="43"/>
            </a:xfrm>
            <a:custGeom>
              <a:avLst/>
              <a:gdLst>
                <a:gd name="T0" fmla="*/ 0 w 4"/>
                <a:gd name="T1" fmla="*/ 21 h 21"/>
                <a:gd name="T2" fmla="*/ 4 w 4"/>
                <a:gd name="T3" fmla="*/ 6 h 21"/>
                <a:gd name="T4" fmla="*/ 4 w 4"/>
                <a:gd name="T5" fmla="*/ 0 h 21"/>
                <a:gd name="T6" fmla="*/ 2 w 4"/>
                <a:gd name="T7" fmla="*/ 10 h 21"/>
                <a:gd name="T8" fmla="*/ 0 w 4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0" y="21"/>
                  </a:moveTo>
                  <a:cubicBezTo>
                    <a:pt x="1" y="17"/>
                    <a:pt x="3" y="10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3"/>
                    <a:pt x="1" y="17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8" name="Freeform 367"/>
            <p:cNvSpPr>
              <a:spLocks/>
            </p:cNvSpPr>
            <p:nvPr/>
          </p:nvSpPr>
          <p:spPr bwMode="auto">
            <a:xfrm>
              <a:off x="5484" y="3148"/>
              <a:ext cx="166" cy="457"/>
            </a:xfrm>
            <a:custGeom>
              <a:avLst/>
              <a:gdLst>
                <a:gd name="T0" fmla="*/ 30 w 81"/>
                <a:gd name="T1" fmla="*/ 37 h 222"/>
                <a:gd name="T2" fmla="*/ 72 w 81"/>
                <a:gd name="T3" fmla="*/ 213 h 222"/>
                <a:gd name="T4" fmla="*/ 71 w 81"/>
                <a:gd name="T5" fmla="*/ 222 h 222"/>
                <a:gd name="T6" fmla="*/ 65 w 81"/>
                <a:gd name="T7" fmla="*/ 105 h 222"/>
                <a:gd name="T8" fmla="*/ 55 w 81"/>
                <a:gd name="T9" fmla="*/ 81 h 222"/>
                <a:gd name="T10" fmla="*/ 0 w 81"/>
                <a:gd name="T11" fmla="*/ 0 h 222"/>
                <a:gd name="T12" fmla="*/ 30 w 81"/>
                <a:gd name="T13" fmla="*/ 36 h 222"/>
                <a:gd name="T14" fmla="*/ 30 w 81"/>
                <a:gd name="T15" fmla="*/ 3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22">
                  <a:moveTo>
                    <a:pt x="30" y="37"/>
                  </a:moveTo>
                  <a:cubicBezTo>
                    <a:pt x="66" y="90"/>
                    <a:pt x="80" y="153"/>
                    <a:pt x="72" y="213"/>
                  </a:cubicBezTo>
                  <a:cubicBezTo>
                    <a:pt x="72" y="216"/>
                    <a:pt x="72" y="219"/>
                    <a:pt x="71" y="222"/>
                  </a:cubicBezTo>
                  <a:cubicBezTo>
                    <a:pt x="81" y="182"/>
                    <a:pt x="78" y="139"/>
                    <a:pt x="65" y="105"/>
                  </a:cubicBezTo>
                  <a:cubicBezTo>
                    <a:pt x="63" y="97"/>
                    <a:pt x="57" y="88"/>
                    <a:pt x="55" y="81"/>
                  </a:cubicBezTo>
                  <a:cubicBezTo>
                    <a:pt x="43" y="49"/>
                    <a:pt x="23" y="22"/>
                    <a:pt x="0" y="0"/>
                  </a:cubicBezTo>
                  <a:cubicBezTo>
                    <a:pt x="11" y="11"/>
                    <a:pt x="21" y="23"/>
                    <a:pt x="30" y="36"/>
                  </a:cubicBezTo>
                  <a:lnTo>
                    <a:pt x="3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90101" y="3739102"/>
            <a:ext cx="8039100" cy="13017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/>
          <a:lstStyle>
            <a:lvl1pPr marL="0" indent="0">
              <a:buFont typeface="Wingdings" pitchFamily="2" charset="2"/>
              <a:buNone/>
              <a:defRPr sz="26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fr-FR" noProof="0" dirty="0" smtClean="0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1095343" y="3002502"/>
            <a:ext cx="8048657" cy="8699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t"/>
          <a:lstStyle>
            <a:lvl1pPr marL="0" indent="0">
              <a:defRPr sz="3000"/>
            </a:lvl1pPr>
          </a:lstStyle>
          <a:p>
            <a:pPr lvl="0"/>
            <a:r>
              <a:rPr lang="fr-FR" noProof="0" smtClean="0"/>
              <a:t>Modifiez le style du titre</a:t>
            </a:r>
            <a:endParaRPr lang="fr-FR" noProof="0" dirty="0" smtClean="0"/>
          </a:p>
        </p:txBody>
      </p:sp>
      <p:sp>
        <p:nvSpPr>
          <p:cNvPr id="53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1095343" y="2518645"/>
            <a:ext cx="4008438" cy="346075"/>
          </a:xfrm>
        </p:spPr>
        <p:txBody>
          <a:bodyPr lIns="0"/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62" y="293890"/>
            <a:ext cx="5116234" cy="1008000"/>
          </a:xfrm>
          <a:prstGeom prst="rect">
            <a:avLst/>
          </a:prstGeom>
        </p:spPr>
      </p:pic>
      <p:sp>
        <p:nvSpPr>
          <p:cNvPr id="5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100138" y="5957888"/>
            <a:ext cx="8043862" cy="346075"/>
          </a:xfrm>
        </p:spPr>
        <p:txBody>
          <a:bodyPr lIns="0"/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NOM DE L'EMETTEUR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8563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2648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4613" y="1152000"/>
            <a:ext cx="4320000" cy="511651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70425" y="1152000"/>
            <a:ext cx="4320000" cy="511651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675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4613" y="1491916"/>
            <a:ext cx="4320000" cy="4776596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70425" y="1491916"/>
            <a:ext cx="4320000" cy="4776596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12556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2000" y="1152001"/>
            <a:ext cx="8963509" cy="2412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2000" y="3744227"/>
            <a:ext cx="8964000" cy="2520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94391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4613" y="1152000"/>
            <a:ext cx="4320000" cy="511651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70425" y="1152000"/>
            <a:ext cx="4329196" cy="239972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0"/>
          </p:nvPr>
        </p:nvSpPr>
        <p:spPr>
          <a:xfrm>
            <a:off x="4668639" y="3657500"/>
            <a:ext cx="4330982" cy="261817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184355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452438" indent="-452438"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4613" y="1152000"/>
            <a:ext cx="4320000" cy="511651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70425" y="1578542"/>
            <a:ext cx="4329196" cy="197317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0"/>
          </p:nvPr>
        </p:nvSpPr>
        <p:spPr>
          <a:xfrm>
            <a:off x="4668639" y="4100362"/>
            <a:ext cx="4330982" cy="217531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180082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452438" indent="-452438"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4613" y="1578543"/>
            <a:ext cx="4320000" cy="4680344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70425" y="1578542"/>
            <a:ext cx="4329196" cy="197317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0"/>
          </p:nvPr>
        </p:nvSpPr>
        <p:spPr>
          <a:xfrm>
            <a:off x="4668639" y="4100362"/>
            <a:ext cx="4330982" cy="217531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0778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452438" indent="-452438"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4613" y="1482293"/>
            <a:ext cx="4320000" cy="1982804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70425" y="1482292"/>
            <a:ext cx="4320000" cy="197317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0"/>
          </p:nvPr>
        </p:nvSpPr>
        <p:spPr>
          <a:xfrm>
            <a:off x="4668639" y="4101392"/>
            <a:ext cx="4320000" cy="217531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9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1"/>
          </p:nvPr>
        </p:nvSpPr>
        <p:spPr>
          <a:xfrm>
            <a:off x="74613" y="4101392"/>
            <a:ext cx="4320000" cy="217531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567918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50105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38" y="1130855"/>
            <a:ext cx="432000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1438" y="1934246"/>
            <a:ext cx="4320000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4" y="1130855"/>
            <a:ext cx="4320000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4" y="1934246"/>
            <a:ext cx="4320000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72000" y="0"/>
            <a:ext cx="8986721" cy="981075"/>
          </a:xfrm>
        </p:spPr>
        <p:txBody>
          <a:bodyPr/>
          <a:lstStyle>
            <a:lvl1pPr>
              <a:tabLst>
                <a:tab pos="3051175" algn="l"/>
              </a:tabLst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89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539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6619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3"/>
          <p:cNvSpPr>
            <a:spLocks noChangeArrowheads="1"/>
          </p:cNvSpPr>
          <p:nvPr userDrawn="1"/>
        </p:nvSpPr>
        <p:spPr bwMode="auto">
          <a:xfrm>
            <a:off x="0" y="788988"/>
            <a:ext cx="9144000" cy="481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10012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99" y="0"/>
            <a:ext cx="8956497" cy="98107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74613" y="1258888"/>
            <a:ext cx="8944259" cy="5116512"/>
          </a:xfrm>
        </p:spPr>
        <p:txBody>
          <a:bodyPr/>
          <a:lstStyle/>
          <a:p>
            <a:pPr lvl="0"/>
            <a:r>
              <a:rPr lang="fr-FR" noProof="0" smtClean="0"/>
              <a:t>Cliquez sur l'icône pour ajouter un tableau</a:t>
            </a:r>
          </a:p>
        </p:txBody>
      </p:sp>
    </p:spTree>
    <p:extLst>
      <p:ext uri="{BB962C8B-B14F-4D97-AF65-F5344CB8AC3E}">
        <p14:creationId xmlns:p14="http://schemas.microsoft.com/office/powerpoint/2010/main" val="2656763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0"/>
            <a:ext cx="8958262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438" y="1152525"/>
            <a:ext cx="8958262" cy="511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  <p:sp>
        <p:nvSpPr>
          <p:cNvPr id="1030" name="Line 412"/>
          <p:cNvSpPr>
            <a:spLocks noChangeShapeType="1"/>
          </p:cNvSpPr>
          <p:nvPr/>
        </p:nvSpPr>
        <p:spPr bwMode="auto">
          <a:xfrm>
            <a:off x="0" y="982663"/>
            <a:ext cx="9144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35" name="Line 412"/>
          <p:cNvSpPr>
            <a:spLocks noChangeShapeType="1"/>
          </p:cNvSpPr>
          <p:nvPr/>
        </p:nvSpPr>
        <p:spPr bwMode="auto">
          <a:xfrm>
            <a:off x="0" y="982663"/>
            <a:ext cx="9144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5" name="Rectangle 475"/>
          <p:cNvSpPr>
            <a:spLocks noChangeArrowheads="1"/>
          </p:cNvSpPr>
          <p:nvPr/>
        </p:nvSpPr>
        <p:spPr bwMode="auto">
          <a:xfrm>
            <a:off x="978195" y="6438900"/>
            <a:ext cx="8165805" cy="431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36" name="Picture 484" descr="Image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950" y="6434138"/>
            <a:ext cx="12985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Espace réservé de la date 3"/>
          <p:cNvSpPr txBox="1">
            <a:spLocks noGrp="1"/>
          </p:cNvSpPr>
          <p:nvPr/>
        </p:nvSpPr>
        <p:spPr bwMode="auto">
          <a:xfrm>
            <a:off x="2372650" y="6429375"/>
            <a:ext cx="5084762" cy="431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fr-FR" sz="900" dirty="0" smtClean="0">
                <a:solidFill>
                  <a:schemeClr val="bg1"/>
                </a:solidFill>
                <a:latin typeface="Verdana" pitchFamily="34" charset="0"/>
              </a:rPr>
              <a:t>MARKETING DIGITAL BANKING PRODUCTS</a:t>
            </a:r>
          </a:p>
        </p:txBody>
      </p:sp>
      <p:sp>
        <p:nvSpPr>
          <p:cNvPr id="38" name="Espace réservé de la date 3"/>
          <p:cNvSpPr txBox="1">
            <a:spLocks noGrp="1"/>
          </p:cNvSpPr>
          <p:nvPr/>
        </p:nvSpPr>
        <p:spPr bwMode="auto">
          <a:xfrm>
            <a:off x="1100138" y="6429375"/>
            <a:ext cx="1039813" cy="431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fr-FR" sz="900" dirty="0" smtClean="0">
                <a:solidFill>
                  <a:schemeClr val="bg1"/>
                </a:solidFill>
                <a:latin typeface="Verdana" pitchFamily="34" charset="0"/>
              </a:rPr>
              <a:t>21/09/2016</a:t>
            </a:r>
          </a:p>
        </p:txBody>
      </p:sp>
      <p:grpSp>
        <p:nvGrpSpPr>
          <p:cNvPr id="39" name="Group 458"/>
          <p:cNvGrpSpPr>
            <a:grpSpLocks noChangeAspect="1"/>
          </p:cNvGrpSpPr>
          <p:nvPr/>
        </p:nvGrpSpPr>
        <p:grpSpPr bwMode="auto">
          <a:xfrm>
            <a:off x="8717444" y="6477098"/>
            <a:ext cx="312737" cy="315913"/>
            <a:chOff x="5160" y="3257"/>
            <a:chExt cx="222" cy="225"/>
          </a:xfrm>
          <a:solidFill>
            <a:schemeClr val="accent3"/>
          </a:solidFill>
        </p:grpSpPr>
        <p:sp>
          <p:nvSpPr>
            <p:cNvPr id="40" name="Freeform 421"/>
            <p:cNvSpPr>
              <a:spLocks noChangeAspect="1"/>
            </p:cNvSpPr>
            <p:nvPr/>
          </p:nvSpPr>
          <p:spPr bwMode="auto">
            <a:xfrm>
              <a:off x="5239" y="3439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1" name="Freeform 437"/>
            <p:cNvSpPr>
              <a:spLocks noChangeAspect="1"/>
            </p:cNvSpPr>
            <p:nvPr/>
          </p:nvSpPr>
          <p:spPr bwMode="auto">
            <a:xfrm>
              <a:off x="5194" y="3423"/>
              <a:ext cx="2" cy="2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4 h 4"/>
                <a:gd name="T4" fmla="*/ 4 w 4"/>
                <a:gd name="T5" fmla="*/ 3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2" y="2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2" name="Freeform 438"/>
            <p:cNvSpPr>
              <a:spLocks noChangeAspect="1"/>
            </p:cNvSpPr>
            <p:nvPr/>
          </p:nvSpPr>
          <p:spPr bwMode="auto">
            <a:xfrm>
              <a:off x="5190" y="3423"/>
              <a:ext cx="1" cy="1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2 w 2"/>
                <a:gd name="T5" fmla="*/ 2 h 4"/>
                <a:gd name="T6" fmla="*/ 0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3" name="Freeform 439"/>
            <p:cNvSpPr>
              <a:spLocks noChangeAspect="1"/>
            </p:cNvSpPr>
            <p:nvPr/>
          </p:nvSpPr>
          <p:spPr bwMode="auto">
            <a:xfrm>
              <a:off x="5188" y="3411"/>
              <a:ext cx="18" cy="16"/>
            </a:xfrm>
            <a:custGeom>
              <a:avLst/>
              <a:gdLst>
                <a:gd name="T0" fmla="*/ 17 w 40"/>
                <a:gd name="T1" fmla="*/ 30 h 36"/>
                <a:gd name="T2" fmla="*/ 23 w 40"/>
                <a:gd name="T3" fmla="*/ 26 h 36"/>
                <a:gd name="T4" fmla="*/ 30 w 40"/>
                <a:gd name="T5" fmla="*/ 34 h 36"/>
                <a:gd name="T6" fmla="*/ 33 w 40"/>
                <a:gd name="T7" fmla="*/ 32 h 36"/>
                <a:gd name="T8" fmla="*/ 37 w 40"/>
                <a:gd name="T9" fmla="*/ 35 h 36"/>
                <a:gd name="T10" fmla="*/ 35 w 40"/>
                <a:gd name="T11" fmla="*/ 28 h 36"/>
                <a:gd name="T12" fmla="*/ 17 w 40"/>
                <a:gd name="T13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6">
                  <a:moveTo>
                    <a:pt x="17" y="30"/>
                  </a:moveTo>
                  <a:cubicBezTo>
                    <a:pt x="19" y="28"/>
                    <a:pt x="19" y="25"/>
                    <a:pt x="23" y="26"/>
                  </a:cubicBezTo>
                  <a:cubicBezTo>
                    <a:pt x="25" y="28"/>
                    <a:pt x="28" y="32"/>
                    <a:pt x="30" y="34"/>
                  </a:cubicBezTo>
                  <a:cubicBezTo>
                    <a:pt x="33" y="36"/>
                    <a:pt x="32" y="32"/>
                    <a:pt x="33" y="32"/>
                  </a:cubicBezTo>
                  <a:cubicBezTo>
                    <a:pt x="35" y="34"/>
                    <a:pt x="37" y="36"/>
                    <a:pt x="37" y="35"/>
                  </a:cubicBezTo>
                  <a:cubicBezTo>
                    <a:pt x="40" y="35"/>
                    <a:pt x="39" y="32"/>
                    <a:pt x="35" y="28"/>
                  </a:cubicBezTo>
                  <a:cubicBezTo>
                    <a:pt x="21" y="25"/>
                    <a:pt x="0" y="0"/>
                    <a:pt x="1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4" name="Freeform 440"/>
            <p:cNvSpPr>
              <a:spLocks noChangeAspect="1"/>
            </p:cNvSpPr>
            <p:nvPr/>
          </p:nvSpPr>
          <p:spPr bwMode="auto">
            <a:xfrm>
              <a:off x="5187" y="3417"/>
              <a:ext cx="7" cy="7"/>
            </a:xfrm>
            <a:custGeom>
              <a:avLst/>
              <a:gdLst>
                <a:gd name="T0" fmla="*/ 0 w 15"/>
                <a:gd name="T1" fmla="*/ 0 h 15"/>
                <a:gd name="T2" fmla="*/ 10 w 15"/>
                <a:gd name="T3" fmla="*/ 13 h 15"/>
                <a:gd name="T4" fmla="*/ 15 w 15"/>
                <a:gd name="T5" fmla="*/ 12 h 15"/>
                <a:gd name="T6" fmla="*/ 0 w 15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5">
                  <a:moveTo>
                    <a:pt x="0" y="0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2" y="14"/>
                    <a:pt x="15" y="15"/>
                    <a:pt x="15" y="12"/>
                  </a:cubicBezTo>
                  <a:cubicBezTo>
                    <a:pt x="9" y="6"/>
                    <a:pt x="5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5" name="Freeform 441"/>
            <p:cNvSpPr>
              <a:spLocks noChangeAspect="1"/>
            </p:cNvSpPr>
            <p:nvPr/>
          </p:nvSpPr>
          <p:spPr bwMode="auto">
            <a:xfrm>
              <a:off x="5200" y="3435"/>
              <a:ext cx="32" cy="19"/>
            </a:xfrm>
            <a:custGeom>
              <a:avLst/>
              <a:gdLst>
                <a:gd name="T0" fmla="*/ 32 w 73"/>
                <a:gd name="T1" fmla="*/ 22 h 42"/>
                <a:gd name="T2" fmla="*/ 29 w 73"/>
                <a:gd name="T3" fmla="*/ 21 h 42"/>
                <a:gd name="T4" fmla="*/ 32 w 73"/>
                <a:gd name="T5" fmla="*/ 22 h 42"/>
                <a:gd name="T6" fmla="*/ 33 w 73"/>
                <a:gd name="T7" fmla="*/ 22 h 42"/>
                <a:gd name="T8" fmla="*/ 4 w 73"/>
                <a:gd name="T9" fmla="*/ 1 h 42"/>
                <a:gd name="T10" fmla="*/ 0 w 73"/>
                <a:gd name="T11" fmla="*/ 0 h 42"/>
                <a:gd name="T12" fmla="*/ 73 w 73"/>
                <a:gd name="T13" fmla="*/ 42 h 42"/>
                <a:gd name="T14" fmla="*/ 32 w 73"/>
                <a:gd name="T15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42">
                  <a:moveTo>
                    <a:pt x="32" y="22"/>
                  </a:moveTo>
                  <a:cubicBezTo>
                    <a:pt x="31" y="23"/>
                    <a:pt x="31" y="23"/>
                    <a:pt x="29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1"/>
                    <a:pt x="33" y="22"/>
                  </a:cubicBezTo>
                  <a:cubicBezTo>
                    <a:pt x="24" y="16"/>
                    <a:pt x="13" y="10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49" y="37"/>
                    <a:pt x="73" y="42"/>
                  </a:cubicBezTo>
                  <a:cubicBezTo>
                    <a:pt x="57" y="36"/>
                    <a:pt x="46" y="31"/>
                    <a:pt x="3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6" name="Freeform 442"/>
            <p:cNvSpPr>
              <a:spLocks noChangeAspect="1"/>
            </p:cNvSpPr>
            <p:nvPr/>
          </p:nvSpPr>
          <p:spPr bwMode="auto">
            <a:xfrm>
              <a:off x="5197" y="3435"/>
              <a:ext cx="1" cy="1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7" name="Freeform 443"/>
            <p:cNvSpPr>
              <a:spLocks noChangeAspect="1"/>
            </p:cNvSpPr>
            <p:nvPr/>
          </p:nvSpPr>
          <p:spPr bwMode="auto">
            <a:xfrm>
              <a:off x="5348" y="3330"/>
              <a:ext cx="10" cy="40"/>
            </a:xfrm>
            <a:custGeom>
              <a:avLst/>
              <a:gdLst>
                <a:gd name="T0" fmla="*/ 18 w 22"/>
                <a:gd name="T1" fmla="*/ 45 h 90"/>
                <a:gd name="T2" fmla="*/ 0 w 22"/>
                <a:gd name="T3" fmla="*/ 0 h 90"/>
                <a:gd name="T4" fmla="*/ 21 w 22"/>
                <a:gd name="T5" fmla="*/ 90 h 90"/>
                <a:gd name="T6" fmla="*/ 18 w 22"/>
                <a:gd name="T7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0">
                  <a:moveTo>
                    <a:pt x="18" y="45"/>
                  </a:moveTo>
                  <a:cubicBezTo>
                    <a:pt x="15" y="28"/>
                    <a:pt x="8" y="13"/>
                    <a:pt x="0" y="0"/>
                  </a:cubicBezTo>
                  <a:cubicBezTo>
                    <a:pt x="15" y="29"/>
                    <a:pt x="20" y="64"/>
                    <a:pt x="21" y="90"/>
                  </a:cubicBezTo>
                  <a:cubicBezTo>
                    <a:pt x="22" y="75"/>
                    <a:pt x="21" y="60"/>
                    <a:pt x="18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8" name="Freeform 444"/>
            <p:cNvSpPr>
              <a:spLocks noChangeAspect="1"/>
            </p:cNvSpPr>
            <p:nvPr/>
          </p:nvSpPr>
          <p:spPr bwMode="auto">
            <a:xfrm>
              <a:off x="5326" y="3304"/>
              <a:ext cx="16" cy="19"/>
            </a:xfrm>
            <a:custGeom>
              <a:avLst/>
              <a:gdLst>
                <a:gd name="T0" fmla="*/ 0 w 35"/>
                <a:gd name="T1" fmla="*/ 0 h 42"/>
                <a:gd name="T2" fmla="*/ 35 w 35"/>
                <a:gd name="T3" fmla="*/ 42 h 42"/>
                <a:gd name="T4" fmla="*/ 4 w 35"/>
                <a:gd name="T5" fmla="*/ 3 h 42"/>
                <a:gd name="T6" fmla="*/ 0 w 35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2">
                  <a:moveTo>
                    <a:pt x="0" y="0"/>
                  </a:moveTo>
                  <a:cubicBezTo>
                    <a:pt x="13" y="16"/>
                    <a:pt x="25" y="28"/>
                    <a:pt x="35" y="42"/>
                  </a:cubicBezTo>
                  <a:cubicBezTo>
                    <a:pt x="27" y="27"/>
                    <a:pt x="15" y="14"/>
                    <a:pt x="4" y="3"/>
                  </a:cubicBezTo>
                  <a:cubicBezTo>
                    <a:pt x="3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9" name="Freeform 445"/>
            <p:cNvSpPr>
              <a:spLocks noChangeAspect="1"/>
            </p:cNvSpPr>
            <p:nvPr/>
          </p:nvSpPr>
          <p:spPr bwMode="auto">
            <a:xfrm>
              <a:off x="5334" y="3311"/>
              <a:ext cx="14" cy="19"/>
            </a:xfrm>
            <a:custGeom>
              <a:avLst/>
              <a:gdLst>
                <a:gd name="T0" fmla="*/ 0 w 31"/>
                <a:gd name="T1" fmla="*/ 0 h 43"/>
                <a:gd name="T2" fmla="*/ 31 w 31"/>
                <a:gd name="T3" fmla="*/ 43 h 43"/>
                <a:gd name="T4" fmla="*/ 0 w 31"/>
                <a:gd name="T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3">
                  <a:moveTo>
                    <a:pt x="0" y="0"/>
                  </a:moveTo>
                  <a:cubicBezTo>
                    <a:pt x="11" y="16"/>
                    <a:pt x="22" y="29"/>
                    <a:pt x="31" y="43"/>
                  </a:cubicBezTo>
                  <a:cubicBezTo>
                    <a:pt x="23" y="26"/>
                    <a:pt x="11" y="1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0" name="Freeform 446"/>
            <p:cNvSpPr>
              <a:spLocks noChangeAspect="1"/>
            </p:cNvSpPr>
            <p:nvPr/>
          </p:nvSpPr>
          <p:spPr bwMode="auto">
            <a:xfrm>
              <a:off x="5281" y="3469"/>
              <a:ext cx="32" cy="13"/>
            </a:xfrm>
            <a:custGeom>
              <a:avLst/>
              <a:gdLst>
                <a:gd name="T0" fmla="*/ 41 w 71"/>
                <a:gd name="T1" fmla="*/ 11 h 27"/>
                <a:gd name="T2" fmla="*/ 10 w 71"/>
                <a:gd name="T3" fmla="*/ 22 h 27"/>
                <a:gd name="T4" fmla="*/ 0 w 71"/>
                <a:gd name="T5" fmla="*/ 27 h 27"/>
                <a:gd name="T6" fmla="*/ 3 w 71"/>
                <a:gd name="T7" fmla="*/ 26 h 27"/>
                <a:gd name="T8" fmla="*/ 54 w 71"/>
                <a:gd name="T9" fmla="*/ 10 h 27"/>
                <a:gd name="T10" fmla="*/ 71 w 71"/>
                <a:gd name="T11" fmla="*/ 0 h 27"/>
                <a:gd name="T12" fmla="*/ 41 w 71"/>
                <a:gd name="T13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7">
                  <a:moveTo>
                    <a:pt x="41" y="11"/>
                  </a:moveTo>
                  <a:cubicBezTo>
                    <a:pt x="25" y="17"/>
                    <a:pt x="15" y="21"/>
                    <a:pt x="10" y="22"/>
                  </a:cubicBezTo>
                  <a:cubicBezTo>
                    <a:pt x="7" y="23"/>
                    <a:pt x="4" y="24"/>
                    <a:pt x="0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0" y="23"/>
                    <a:pt x="37" y="17"/>
                    <a:pt x="54" y="10"/>
                  </a:cubicBezTo>
                  <a:cubicBezTo>
                    <a:pt x="60" y="7"/>
                    <a:pt x="66" y="4"/>
                    <a:pt x="71" y="0"/>
                  </a:cubicBezTo>
                  <a:cubicBezTo>
                    <a:pt x="61" y="5"/>
                    <a:pt x="51" y="8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1" name="Freeform 447"/>
            <p:cNvSpPr>
              <a:spLocks noChangeAspect="1"/>
            </p:cNvSpPr>
            <p:nvPr/>
          </p:nvSpPr>
          <p:spPr bwMode="auto">
            <a:xfrm>
              <a:off x="5276" y="3474"/>
              <a:ext cx="19" cy="7"/>
            </a:xfrm>
            <a:custGeom>
              <a:avLst/>
              <a:gdLst>
                <a:gd name="T0" fmla="*/ 22 w 42"/>
                <a:gd name="T1" fmla="*/ 11 h 15"/>
                <a:gd name="T2" fmla="*/ 22 w 42"/>
                <a:gd name="T3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2" h="15">
                  <a:moveTo>
                    <a:pt x="22" y="11"/>
                  </a:moveTo>
                  <a:cubicBezTo>
                    <a:pt x="42" y="0"/>
                    <a:pt x="0" y="15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2" name="Freeform 448"/>
            <p:cNvSpPr>
              <a:spLocks noChangeAspect="1"/>
            </p:cNvSpPr>
            <p:nvPr/>
          </p:nvSpPr>
          <p:spPr bwMode="auto">
            <a:xfrm>
              <a:off x="5320" y="3444"/>
              <a:ext cx="3" cy="2"/>
            </a:xfrm>
            <a:custGeom>
              <a:avLst/>
              <a:gdLst>
                <a:gd name="T0" fmla="*/ 0 w 13"/>
                <a:gd name="T1" fmla="*/ 12 h 12"/>
                <a:gd name="T2" fmla="*/ 2 w 13"/>
                <a:gd name="T3" fmla="*/ 8 h 12"/>
                <a:gd name="T4" fmla="*/ 13 w 13"/>
                <a:gd name="T5" fmla="*/ 0 h 12"/>
                <a:gd name="T6" fmla="*/ 0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lnTo>
                    <a:pt x="2" y="8"/>
                  </a:lnTo>
                  <a:lnTo>
                    <a:pt x="13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3" name="Freeform 449"/>
            <p:cNvSpPr>
              <a:spLocks noChangeAspect="1"/>
            </p:cNvSpPr>
            <p:nvPr/>
          </p:nvSpPr>
          <p:spPr bwMode="auto">
            <a:xfrm>
              <a:off x="5366" y="3368"/>
              <a:ext cx="5" cy="34"/>
            </a:xfrm>
            <a:custGeom>
              <a:avLst/>
              <a:gdLst>
                <a:gd name="T0" fmla="*/ 10 w 13"/>
                <a:gd name="T1" fmla="*/ 37 h 76"/>
                <a:gd name="T2" fmla="*/ 0 w 13"/>
                <a:gd name="T3" fmla="*/ 76 h 76"/>
                <a:gd name="T4" fmla="*/ 11 w 13"/>
                <a:gd name="T5" fmla="*/ 0 h 76"/>
                <a:gd name="T6" fmla="*/ 10 w 13"/>
                <a:gd name="T7" fmla="*/ 10 h 76"/>
                <a:gd name="T8" fmla="*/ 10 w 13"/>
                <a:gd name="T9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6">
                  <a:moveTo>
                    <a:pt x="10" y="37"/>
                  </a:moveTo>
                  <a:cubicBezTo>
                    <a:pt x="7" y="50"/>
                    <a:pt x="4" y="64"/>
                    <a:pt x="0" y="76"/>
                  </a:cubicBezTo>
                  <a:cubicBezTo>
                    <a:pt x="9" y="50"/>
                    <a:pt x="13" y="22"/>
                    <a:pt x="11" y="0"/>
                  </a:cubicBezTo>
                  <a:cubicBezTo>
                    <a:pt x="11" y="3"/>
                    <a:pt x="10" y="6"/>
                    <a:pt x="10" y="10"/>
                  </a:cubicBezTo>
                  <a:cubicBezTo>
                    <a:pt x="11" y="17"/>
                    <a:pt x="11" y="27"/>
                    <a:pt x="1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4" name="Freeform 450"/>
            <p:cNvSpPr>
              <a:spLocks noChangeAspect="1" noEditPoints="1"/>
            </p:cNvSpPr>
            <p:nvPr/>
          </p:nvSpPr>
          <p:spPr bwMode="auto">
            <a:xfrm>
              <a:off x="5160" y="3257"/>
              <a:ext cx="219" cy="225"/>
            </a:xfrm>
            <a:custGeom>
              <a:avLst/>
              <a:gdLst>
                <a:gd name="T0" fmla="*/ 449 w 492"/>
                <a:gd name="T1" fmla="*/ 269 h 507"/>
                <a:gd name="T2" fmla="*/ 393 w 492"/>
                <a:gd name="T3" fmla="*/ 121 h 507"/>
                <a:gd name="T4" fmla="*/ 149 w 492"/>
                <a:gd name="T5" fmla="*/ 80 h 507"/>
                <a:gd name="T6" fmla="*/ 59 w 492"/>
                <a:gd name="T7" fmla="*/ 212 h 507"/>
                <a:gd name="T8" fmla="*/ 76 w 492"/>
                <a:gd name="T9" fmla="*/ 349 h 507"/>
                <a:gd name="T10" fmla="*/ 62 w 492"/>
                <a:gd name="T11" fmla="*/ 358 h 507"/>
                <a:gd name="T12" fmla="*/ 58 w 492"/>
                <a:gd name="T13" fmla="*/ 353 h 507"/>
                <a:gd name="T14" fmla="*/ 53 w 492"/>
                <a:gd name="T15" fmla="*/ 353 h 507"/>
                <a:gd name="T16" fmla="*/ 47 w 492"/>
                <a:gd name="T17" fmla="*/ 349 h 507"/>
                <a:gd name="T18" fmla="*/ 36 w 492"/>
                <a:gd name="T19" fmla="*/ 345 h 507"/>
                <a:gd name="T20" fmla="*/ 13 w 492"/>
                <a:gd name="T21" fmla="*/ 303 h 507"/>
                <a:gd name="T22" fmla="*/ 69 w 492"/>
                <a:gd name="T23" fmla="*/ 80 h 507"/>
                <a:gd name="T24" fmla="*/ 264 w 492"/>
                <a:gd name="T25" fmla="*/ 4 h 507"/>
                <a:gd name="T26" fmla="*/ 330 w 492"/>
                <a:gd name="T27" fmla="*/ 19 h 507"/>
                <a:gd name="T28" fmla="*/ 452 w 492"/>
                <a:gd name="T29" fmla="*/ 121 h 507"/>
                <a:gd name="T30" fmla="*/ 491 w 492"/>
                <a:gd name="T31" fmla="*/ 261 h 507"/>
                <a:gd name="T32" fmla="*/ 288 w 492"/>
                <a:gd name="T33" fmla="*/ 507 h 507"/>
                <a:gd name="T34" fmla="*/ 451 w 492"/>
                <a:gd name="T35" fmla="*/ 388 h 507"/>
                <a:gd name="T36" fmla="*/ 327 w 492"/>
                <a:gd name="T37" fmla="*/ 489 h 507"/>
                <a:gd name="T38" fmla="*/ 433 w 492"/>
                <a:gd name="T39" fmla="*/ 410 h 507"/>
                <a:gd name="T40" fmla="*/ 367 w 492"/>
                <a:gd name="T41" fmla="*/ 468 h 507"/>
                <a:gd name="T42" fmla="*/ 357 w 492"/>
                <a:gd name="T43" fmla="*/ 461 h 507"/>
                <a:gd name="T44" fmla="*/ 314 w 492"/>
                <a:gd name="T45" fmla="*/ 475 h 507"/>
                <a:gd name="T46" fmla="*/ 341 w 492"/>
                <a:gd name="T47" fmla="*/ 460 h 507"/>
                <a:gd name="T48" fmla="*/ 433 w 492"/>
                <a:gd name="T49" fmla="*/ 357 h 507"/>
                <a:gd name="T50" fmla="*/ 450 w 492"/>
                <a:gd name="T51" fmla="*/ 307 h 507"/>
                <a:gd name="T52" fmla="*/ 452 w 492"/>
                <a:gd name="T53" fmla="*/ 225 h 507"/>
                <a:gd name="T54" fmla="*/ 450 w 492"/>
                <a:gd name="T55" fmla="*/ 307 h 507"/>
                <a:gd name="T56" fmla="*/ 423 w 492"/>
                <a:gd name="T57" fmla="*/ 374 h 507"/>
                <a:gd name="T58" fmla="*/ 332 w 492"/>
                <a:gd name="T59" fmla="*/ 450 h 507"/>
                <a:gd name="T60" fmla="*/ 322 w 492"/>
                <a:gd name="T61" fmla="*/ 455 h 507"/>
                <a:gd name="T62" fmla="*/ 101 w 492"/>
                <a:gd name="T63" fmla="*/ 428 h 507"/>
                <a:gd name="T64" fmla="*/ 139 w 492"/>
                <a:gd name="T65" fmla="*/ 447 h 507"/>
                <a:gd name="T66" fmla="*/ 144 w 492"/>
                <a:gd name="T67" fmla="*/ 443 h 507"/>
                <a:gd name="T68" fmla="*/ 270 w 492"/>
                <a:gd name="T69" fmla="*/ 467 h 507"/>
                <a:gd name="T70" fmla="*/ 35 w 492"/>
                <a:gd name="T71" fmla="*/ 291 h 507"/>
                <a:gd name="T72" fmla="*/ 41 w 492"/>
                <a:gd name="T73" fmla="*/ 301 h 507"/>
                <a:gd name="T74" fmla="*/ 67 w 492"/>
                <a:gd name="T75" fmla="*/ 157 h 507"/>
                <a:gd name="T76" fmla="*/ 370 w 492"/>
                <a:gd name="T77" fmla="*/ 75 h 507"/>
                <a:gd name="T78" fmla="*/ 226 w 492"/>
                <a:gd name="T79" fmla="*/ 41 h 507"/>
                <a:gd name="T80" fmla="*/ 178 w 492"/>
                <a:gd name="T81" fmla="*/ 55 h 507"/>
                <a:gd name="T82" fmla="*/ 102 w 492"/>
                <a:gd name="T83" fmla="*/ 107 h 507"/>
                <a:gd name="T84" fmla="*/ 100 w 492"/>
                <a:gd name="T85" fmla="*/ 110 h 507"/>
                <a:gd name="T86" fmla="*/ 285 w 492"/>
                <a:gd name="T87" fmla="*/ 44 h 507"/>
                <a:gd name="T88" fmla="*/ 416 w 492"/>
                <a:gd name="T89" fmla="*/ 79 h 507"/>
                <a:gd name="T90" fmla="*/ 231 w 492"/>
                <a:gd name="T91" fmla="*/ 17 h 507"/>
                <a:gd name="T92" fmla="*/ 469 w 492"/>
                <a:gd name="T93" fmla="*/ 355 h 507"/>
                <a:gd name="T94" fmla="*/ 464 w 492"/>
                <a:gd name="T95" fmla="*/ 207 h 507"/>
                <a:gd name="T96" fmla="*/ 399 w 492"/>
                <a:gd name="T97" fmla="*/ 425 h 507"/>
                <a:gd name="T98" fmla="*/ 424 w 492"/>
                <a:gd name="T99" fmla="*/ 401 h 507"/>
                <a:gd name="T100" fmla="*/ 445 w 492"/>
                <a:gd name="T101" fmla="*/ 371 h 507"/>
                <a:gd name="T102" fmla="*/ 464 w 492"/>
                <a:gd name="T103" fmla="*/ 2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92" h="507">
                  <a:moveTo>
                    <a:pt x="270" y="467"/>
                  </a:moveTo>
                  <a:cubicBezTo>
                    <a:pt x="305" y="461"/>
                    <a:pt x="337" y="446"/>
                    <a:pt x="362" y="425"/>
                  </a:cubicBezTo>
                  <a:cubicBezTo>
                    <a:pt x="417" y="388"/>
                    <a:pt x="449" y="325"/>
                    <a:pt x="449" y="269"/>
                  </a:cubicBezTo>
                  <a:cubicBezTo>
                    <a:pt x="450" y="245"/>
                    <a:pt x="448" y="211"/>
                    <a:pt x="435" y="181"/>
                  </a:cubicBezTo>
                  <a:cubicBezTo>
                    <a:pt x="424" y="150"/>
                    <a:pt x="403" y="123"/>
                    <a:pt x="384" y="111"/>
                  </a:cubicBezTo>
                  <a:cubicBezTo>
                    <a:pt x="387" y="114"/>
                    <a:pt x="390" y="118"/>
                    <a:pt x="393" y="121"/>
                  </a:cubicBezTo>
                  <a:cubicBezTo>
                    <a:pt x="388" y="117"/>
                    <a:pt x="383" y="113"/>
                    <a:pt x="378" y="110"/>
                  </a:cubicBezTo>
                  <a:cubicBezTo>
                    <a:pt x="325" y="58"/>
                    <a:pt x="245" y="41"/>
                    <a:pt x="175" y="66"/>
                  </a:cubicBezTo>
                  <a:cubicBezTo>
                    <a:pt x="165" y="69"/>
                    <a:pt x="158" y="75"/>
                    <a:pt x="149" y="80"/>
                  </a:cubicBezTo>
                  <a:cubicBezTo>
                    <a:pt x="139" y="85"/>
                    <a:pt x="130" y="91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88" y="127"/>
                    <a:pt x="65" y="167"/>
                    <a:pt x="59" y="212"/>
                  </a:cubicBezTo>
                  <a:cubicBezTo>
                    <a:pt x="56" y="233"/>
                    <a:pt x="55" y="254"/>
                    <a:pt x="59" y="275"/>
                  </a:cubicBezTo>
                  <a:cubicBezTo>
                    <a:pt x="60" y="283"/>
                    <a:pt x="58" y="283"/>
                    <a:pt x="58" y="288"/>
                  </a:cubicBezTo>
                  <a:cubicBezTo>
                    <a:pt x="60" y="310"/>
                    <a:pt x="64" y="327"/>
                    <a:pt x="76" y="349"/>
                  </a:cubicBezTo>
                  <a:cubicBezTo>
                    <a:pt x="76" y="349"/>
                    <a:pt x="75" y="350"/>
                    <a:pt x="75" y="350"/>
                  </a:cubicBezTo>
                  <a:cubicBezTo>
                    <a:pt x="77" y="353"/>
                    <a:pt x="79" y="356"/>
                    <a:pt x="80" y="358"/>
                  </a:cubicBezTo>
                  <a:cubicBezTo>
                    <a:pt x="67" y="353"/>
                    <a:pt x="49" y="325"/>
                    <a:pt x="62" y="358"/>
                  </a:cubicBezTo>
                  <a:cubicBezTo>
                    <a:pt x="62" y="358"/>
                    <a:pt x="62" y="358"/>
                    <a:pt x="62" y="358"/>
                  </a:cubicBezTo>
                  <a:cubicBezTo>
                    <a:pt x="59" y="354"/>
                    <a:pt x="59" y="354"/>
                    <a:pt x="59" y="354"/>
                  </a:cubicBezTo>
                  <a:cubicBezTo>
                    <a:pt x="58" y="353"/>
                    <a:pt x="58" y="353"/>
                    <a:pt x="58" y="353"/>
                  </a:cubicBezTo>
                  <a:cubicBezTo>
                    <a:pt x="58" y="353"/>
                    <a:pt x="58" y="353"/>
                    <a:pt x="58" y="353"/>
                  </a:cubicBezTo>
                  <a:cubicBezTo>
                    <a:pt x="53" y="347"/>
                    <a:pt x="49" y="343"/>
                    <a:pt x="45" y="339"/>
                  </a:cubicBezTo>
                  <a:cubicBezTo>
                    <a:pt x="47" y="344"/>
                    <a:pt x="50" y="349"/>
                    <a:pt x="53" y="353"/>
                  </a:cubicBezTo>
                  <a:cubicBezTo>
                    <a:pt x="52" y="353"/>
                    <a:pt x="51" y="353"/>
                    <a:pt x="50" y="354"/>
                  </a:cubicBezTo>
                  <a:cubicBezTo>
                    <a:pt x="49" y="353"/>
                    <a:pt x="49" y="353"/>
                    <a:pt x="49" y="353"/>
                  </a:cubicBezTo>
                  <a:cubicBezTo>
                    <a:pt x="48" y="351"/>
                    <a:pt x="47" y="349"/>
                    <a:pt x="47" y="349"/>
                  </a:cubicBezTo>
                  <a:cubicBezTo>
                    <a:pt x="46" y="349"/>
                    <a:pt x="45" y="348"/>
                    <a:pt x="44" y="348"/>
                  </a:cubicBezTo>
                  <a:cubicBezTo>
                    <a:pt x="35" y="337"/>
                    <a:pt x="25" y="315"/>
                    <a:pt x="25" y="320"/>
                  </a:cubicBezTo>
                  <a:cubicBezTo>
                    <a:pt x="24" y="324"/>
                    <a:pt x="29" y="334"/>
                    <a:pt x="36" y="345"/>
                  </a:cubicBezTo>
                  <a:cubicBezTo>
                    <a:pt x="36" y="347"/>
                    <a:pt x="36" y="347"/>
                    <a:pt x="36" y="347"/>
                  </a:cubicBezTo>
                  <a:cubicBezTo>
                    <a:pt x="29" y="333"/>
                    <a:pt x="32" y="349"/>
                    <a:pt x="27" y="340"/>
                  </a:cubicBezTo>
                  <a:cubicBezTo>
                    <a:pt x="22" y="328"/>
                    <a:pt x="17" y="316"/>
                    <a:pt x="13" y="303"/>
                  </a:cubicBezTo>
                  <a:cubicBezTo>
                    <a:pt x="0" y="250"/>
                    <a:pt x="4" y="201"/>
                    <a:pt x="23" y="150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36" y="120"/>
                    <a:pt x="50" y="98"/>
                    <a:pt x="69" y="80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81" y="70"/>
                    <a:pt x="97" y="57"/>
                    <a:pt x="114" y="45"/>
                  </a:cubicBezTo>
                  <a:cubicBezTo>
                    <a:pt x="155" y="15"/>
                    <a:pt x="208" y="0"/>
                    <a:pt x="264" y="4"/>
                  </a:cubicBezTo>
                  <a:cubicBezTo>
                    <a:pt x="322" y="10"/>
                    <a:pt x="376" y="35"/>
                    <a:pt x="419" y="77"/>
                  </a:cubicBezTo>
                  <a:cubicBezTo>
                    <a:pt x="401" y="60"/>
                    <a:pt x="381" y="46"/>
                    <a:pt x="359" y="34"/>
                  </a:cubicBezTo>
                  <a:cubicBezTo>
                    <a:pt x="350" y="28"/>
                    <a:pt x="339" y="24"/>
                    <a:pt x="330" y="19"/>
                  </a:cubicBezTo>
                  <a:cubicBezTo>
                    <a:pt x="340" y="25"/>
                    <a:pt x="350" y="28"/>
                    <a:pt x="359" y="34"/>
                  </a:cubicBezTo>
                  <a:cubicBezTo>
                    <a:pt x="397" y="56"/>
                    <a:pt x="427" y="88"/>
                    <a:pt x="449" y="114"/>
                  </a:cubicBezTo>
                  <a:cubicBezTo>
                    <a:pt x="451" y="118"/>
                    <a:pt x="450" y="118"/>
                    <a:pt x="452" y="121"/>
                  </a:cubicBezTo>
                  <a:cubicBezTo>
                    <a:pt x="465" y="142"/>
                    <a:pt x="473" y="166"/>
                    <a:pt x="480" y="186"/>
                  </a:cubicBezTo>
                  <a:cubicBezTo>
                    <a:pt x="481" y="186"/>
                    <a:pt x="484" y="196"/>
                    <a:pt x="484" y="193"/>
                  </a:cubicBezTo>
                  <a:cubicBezTo>
                    <a:pt x="489" y="214"/>
                    <a:pt x="492" y="239"/>
                    <a:pt x="491" y="261"/>
                  </a:cubicBezTo>
                  <a:cubicBezTo>
                    <a:pt x="491" y="270"/>
                    <a:pt x="490" y="280"/>
                    <a:pt x="491" y="290"/>
                  </a:cubicBezTo>
                  <a:cubicBezTo>
                    <a:pt x="480" y="368"/>
                    <a:pt x="433" y="443"/>
                    <a:pt x="354" y="484"/>
                  </a:cubicBezTo>
                  <a:cubicBezTo>
                    <a:pt x="334" y="495"/>
                    <a:pt x="309" y="502"/>
                    <a:pt x="288" y="507"/>
                  </a:cubicBezTo>
                  <a:cubicBezTo>
                    <a:pt x="320" y="499"/>
                    <a:pt x="351" y="485"/>
                    <a:pt x="378" y="465"/>
                  </a:cubicBezTo>
                  <a:cubicBezTo>
                    <a:pt x="406" y="448"/>
                    <a:pt x="429" y="426"/>
                    <a:pt x="442" y="404"/>
                  </a:cubicBezTo>
                  <a:cubicBezTo>
                    <a:pt x="451" y="388"/>
                    <a:pt x="451" y="388"/>
                    <a:pt x="451" y="388"/>
                  </a:cubicBezTo>
                  <a:cubicBezTo>
                    <a:pt x="432" y="419"/>
                    <a:pt x="407" y="445"/>
                    <a:pt x="378" y="465"/>
                  </a:cubicBezTo>
                  <a:cubicBezTo>
                    <a:pt x="362" y="475"/>
                    <a:pt x="344" y="484"/>
                    <a:pt x="325" y="490"/>
                  </a:cubicBezTo>
                  <a:cubicBezTo>
                    <a:pt x="327" y="489"/>
                    <a:pt x="327" y="489"/>
                    <a:pt x="327" y="489"/>
                  </a:cubicBezTo>
                  <a:cubicBezTo>
                    <a:pt x="341" y="484"/>
                    <a:pt x="354" y="476"/>
                    <a:pt x="367" y="468"/>
                  </a:cubicBezTo>
                  <a:cubicBezTo>
                    <a:pt x="392" y="455"/>
                    <a:pt x="414" y="436"/>
                    <a:pt x="428" y="417"/>
                  </a:cubicBezTo>
                  <a:cubicBezTo>
                    <a:pt x="433" y="410"/>
                    <a:pt x="433" y="410"/>
                    <a:pt x="433" y="410"/>
                  </a:cubicBezTo>
                  <a:cubicBezTo>
                    <a:pt x="436" y="406"/>
                    <a:pt x="439" y="400"/>
                    <a:pt x="442" y="395"/>
                  </a:cubicBezTo>
                  <a:cubicBezTo>
                    <a:pt x="430" y="414"/>
                    <a:pt x="415" y="429"/>
                    <a:pt x="399" y="444"/>
                  </a:cubicBezTo>
                  <a:cubicBezTo>
                    <a:pt x="389" y="453"/>
                    <a:pt x="378" y="461"/>
                    <a:pt x="367" y="468"/>
                  </a:cubicBezTo>
                  <a:cubicBezTo>
                    <a:pt x="360" y="473"/>
                    <a:pt x="352" y="476"/>
                    <a:pt x="344" y="479"/>
                  </a:cubicBezTo>
                  <a:cubicBezTo>
                    <a:pt x="346" y="478"/>
                    <a:pt x="346" y="478"/>
                    <a:pt x="346" y="478"/>
                  </a:cubicBezTo>
                  <a:cubicBezTo>
                    <a:pt x="353" y="474"/>
                    <a:pt x="367" y="458"/>
                    <a:pt x="357" y="461"/>
                  </a:cubicBezTo>
                  <a:cubicBezTo>
                    <a:pt x="309" y="491"/>
                    <a:pt x="230" y="496"/>
                    <a:pt x="230" y="493"/>
                  </a:cubicBezTo>
                  <a:cubicBezTo>
                    <a:pt x="228" y="492"/>
                    <a:pt x="251" y="492"/>
                    <a:pt x="273" y="487"/>
                  </a:cubicBezTo>
                  <a:cubicBezTo>
                    <a:pt x="295" y="483"/>
                    <a:pt x="316" y="475"/>
                    <a:pt x="314" y="475"/>
                  </a:cubicBezTo>
                  <a:cubicBezTo>
                    <a:pt x="309" y="476"/>
                    <a:pt x="304" y="477"/>
                    <a:pt x="299" y="478"/>
                  </a:cubicBezTo>
                  <a:cubicBezTo>
                    <a:pt x="304" y="477"/>
                    <a:pt x="308" y="475"/>
                    <a:pt x="312" y="473"/>
                  </a:cubicBezTo>
                  <a:cubicBezTo>
                    <a:pt x="322" y="469"/>
                    <a:pt x="335" y="465"/>
                    <a:pt x="341" y="460"/>
                  </a:cubicBezTo>
                  <a:cubicBezTo>
                    <a:pt x="360" y="447"/>
                    <a:pt x="384" y="433"/>
                    <a:pt x="402" y="412"/>
                  </a:cubicBezTo>
                  <a:cubicBezTo>
                    <a:pt x="412" y="399"/>
                    <a:pt x="423" y="382"/>
                    <a:pt x="431" y="364"/>
                  </a:cubicBezTo>
                  <a:cubicBezTo>
                    <a:pt x="430" y="363"/>
                    <a:pt x="436" y="355"/>
                    <a:pt x="433" y="357"/>
                  </a:cubicBezTo>
                  <a:cubicBezTo>
                    <a:pt x="443" y="342"/>
                    <a:pt x="450" y="321"/>
                    <a:pt x="449" y="313"/>
                  </a:cubicBezTo>
                  <a:cubicBezTo>
                    <a:pt x="449" y="312"/>
                    <a:pt x="449" y="312"/>
                    <a:pt x="449" y="312"/>
                  </a:cubicBezTo>
                  <a:cubicBezTo>
                    <a:pt x="449" y="311"/>
                    <a:pt x="450" y="309"/>
                    <a:pt x="450" y="307"/>
                  </a:cubicBezTo>
                  <a:cubicBezTo>
                    <a:pt x="459" y="278"/>
                    <a:pt x="457" y="257"/>
                    <a:pt x="453" y="231"/>
                  </a:cubicBezTo>
                  <a:cubicBezTo>
                    <a:pt x="452" y="222"/>
                    <a:pt x="450" y="213"/>
                    <a:pt x="449" y="203"/>
                  </a:cubicBezTo>
                  <a:cubicBezTo>
                    <a:pt x="450" y="209"/>
                    <a:pt x="451" y="219"/>
                    <a:pt x="452" y="225"/>
                  </a:cubicBezTo>
                  <a:cubicBezTo>
                    <a:pt x="453" y="231"/>
                    <a:pt x="453" y="231"/>
                    <a:pt x="453" y="231"/>
                  </a:cubicBezTo>
                  <a:cubicBezTo>
                    <a:pt x="455" y="254"/>
                    <a:pt x="455" y="277"/>
                    <a:pt x="450" y="299"/>
                  </a:cubicBezTo>
                  <a:cubicBezTo>
                    <a:pt x="450" y="301"/>
                    <a:pt x="450" y="304"/>
                    <a:pt x="450" y="307"/>
                  </a:cubicBezTo>
                  <a:cubicBezTo>
                    <a:pt x="448" y="312"/>
                    <a:pt x="448" y="312"/>
                    <a:pt x="448" y="312"/>
                  </a:cubicBezTo>
                  <a:cubicBezTo>
                    <a:pt x="449" y="313"/>
                    <a:pt x="449" y="313"/>
                    <a:pt x="449" y="313"/>
                  </a:cubicBezTo>
                  <a:cubicBezTo>
                    <a:pt x="444" y="335"/>
                    <a:pt x="432" y="357"/>
                    <a:pt x="423" y="374"/>
                  </a:cubicBezTo>
                  <a:cubicBezTo>
                    <a:pt x="404" y="404"/>
                    <a:pt x="373" y="431"/>
                    <a:pt x="340" y="446"/>
                  </a:cubicBezTo>
                  <a:cubicBezTo>
                    <a:pt x="356" y="437"/>
                    <a:pt x="370" y="426"/>
                    <a:pt x="383" y="414"/>
                  </a:cubicBezTo>
                  <a:cubicBezTo>
                    <a:pt x="367" y="428"/>
                    <a:pt x="350" y="441"/>
                    <a:pt x="332" y="450"/>
                  </a:cubicBezTo>
                  <a:cubicBezTo>
                    <a:pt x="323" y="454"/>
                    <a:pt x="323" y="454"/>
                    <a:pt x="323" y="454"/>
                  </a:cubicBezTo>
                  <a:cubicBezTo>
                    <a:pt x="305" y="460"/>
                    <a:pt x="305" y="460"/>
                    <a:pt x="305" y="460"/>
                  </a:cubicBezTo>
                  <a:cubicBezTo>
                    <a:pt x="322" y="455"/>
                    <a:pt x="322" y="455"/>
                    <a:pt x="322" y="455"/>
                  </a:cubicBezTo>
                  <a:cubicBezTo>
                    <a:pt x="311" y="460"/>
                    <a:pt x="300" y="464"/>
                    <a:pt x="288" y="468"/>
                  </a:cubicBezTo>
                  <a:cubicBezTo>
                    <a:pt x="224" y="486"/>
                    <a:pt x="149" y="471"/>
                    <a:pt x="96" y="427"/>
                  </a:cubicBezTo>
                  <a:cubicBezTo>
                    <a:pt x="101" y="428"/>
                    <a:pt x="101" y="428"/>
                    <a:pt x="101" y="428"/>
                  </a:cubicBezTo>
                  <a:cubicBezTo>
                    <a:pt x="127" y="448"/>
                    <a:pt x="158" y="461"/>
                    <a:pt x="184" y="464"/>
                  </a:cubicBezTo>
                  <a:cubicBezTo>
                    <a:pt x="166" y="459"/>
                    <a:pt x="154" y="455"/>
                    <a:pt x="138" y="448"/>
                  </a:cubicBezTo>
                  <a:cubicBezTo>
                    <a:pt x="138" y="448"/>
                    <a:pt x="138" y="447"/>
                    <a:pt x="139" y="447"/>
                  </a:cubicBezTo>
                  <a:cubicBezTo>
                    <a:pt x="129" y="443"/>
                    <a:pt x="117" y="437"/>
                    <a:pt x="106" y="429"/>
                  </a:cubicBezTo>
                  <a:cubicBezTo>
                    <a:pt x="111" y="430"/>
                    <a:pt x="115" y="432"/>
                    <a:pt x="120" y="433"/>
                  </a:cubicBezTo>
                  <a:cubicBezTo>
                    <a:pt x="127" y="435"/>
                    <a:pt x="134" y="440"/>
                    <a:pt x="144" y="443"/>
                  </a:cubicBezTo>
                  <a:cubicBezTo>
                    <a:pt x="181" y="460"/>
                    <a:pt x="221" y="467"/>
                    <a:pt x="261" y="462"/>
                  </a:cubicBezTo>
                  <a:cubicBezTo>
                    <a:pt x="296" y="458"/>
                    <a:pt x="331" y="446"/>
                    <a:pt x="361" y="427"/>
                  </a:cubicBezTo>
                  <a:cubicBezTo>
                    <a:pt x="332" y="448"/>
                    <a:pt x="302" y="460"/>
                    <a:pt x="270" y="467"/>
                  </a:cubicBezTo>
                  <a:close/>
                  <a:moveTo>
                    <a:pt x="39" y="298"/>
                  </a:moveTo>
                  <a:cubicBezTo>
                    <a:pt x="35" y="289"/>
                    <a:pt x="35" y="289"/>
                    <a:pt x="35" y="289"/>
                  </a:cubicBezTo>
                  <a:cubicBezTo>
                    <a:pt x="35" y="291"/>
                    <a:pt x="35" y="291"/>
                    <a:pt x="35" y="291"/>
                  </a:cubicBezTo>
                  <a:cubicBezTo>
                    <a:pt x="36" y="294"/>
                    <a:pt x="37" y="296"/>
                    <a:pt x="39" y="298"/>
                  </a:cubicBezTo>
                  <a:close/>
                  <a:moveTo>
                    <a:pt x="33" y="229"/>
                  </a:moveTo>
                  <a:cubicBezTo>
                    <a:pt x="30" y="249"/>
                    <a:pt x="33" y="277"/>
                    <a:pt x="41" y="301"/>
                  </a:cubicBezTo>
                  <a:cubicBezTo>
                    <a:pt x="42" y="302"/>
                    <a:pt x="42" y="302"/>
                    <a:pt x="42" y="302"/>
                  </a:cubicBezTo>
                  <a:cubicBezTo>
                    <a:pt x="36" y="281"/>
                    <a:pt x="32" y="254"/>
                    <a:pt x="33" y="229"/>
                  </a:cubicBezTo>
                  <a:close/>
                  <a:moveTo>
                    <a:pt x="67" y="157"/>
                  </a:moveTo>
                  <a:cubicBezTo>
                    <a:pt x="66" y="157"/>
                    <a:pt x="66" y="157"/>
                    <a:pt x="66" y="157"/>
                  </a:cubicBezTo>
                  <a:cubicBezTo>
                    <a:pt x="67" y="157"/>
                    <a:pt x="67" y="157"/>
                    <a:pt x="67" y="157"/>
                  </a:cubicBezTo>
                  <a:close/>
                  <a:moveTo>
                    <a:pt x="370" y="75"/>
                  </a:moveTo>
                  <a:cubicBezTo>
                    <a:pt x="349" y="62"/>
                    <a:pt x="321" y="48"/>
                    <a:pt x="291" y="42"/>
                  </a:cubicBezTo>
                  <a:cubicBezTo>
                    <a:pt x="283" y="39"/>
                    <a:pt x="273" y="40"/>
                    <a:pt x="262" y="39"/>
                  </a:cubicBezTo>
                  <a:cubicBezTo>
                    <a:pt x="247" y="38"/>
                    <a:pt x="238" y="39"/>
                    <a:pt x="226" y="41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14" y="41"/>
                    <a:pt x="203" y="48"/>
                    <a:pt x="183" y="51"/>
                  </a:cubicBezTo>
                  <a:cubicBezTo>
                    <a:pt x="183" y="52"/>
                    <a:pt x="181" y="54"/>
                    <a:pt x="178" y="55"/>
                  </a:cubicBezTo>
                  <a:cubicBezTo>
                    <a:pt x="165" y="60"/>
                    <a:pt x="151" y="65"/>
                    <a:pt x="142" y="71"/>
                  </a:cubicBezTo>
                  <a:cubicBezTo>
                    <a:pt x="130" y="79"/>
                    <a:pt x="118" y="87"/>
                    <a:pt x="111" y="96"/>
                  </a:cubicBezTo>
                  <a:cubicBezTo>
                    <a:pt x="108" y="98"/>
                    <a:pt x="106" y="103"/>
                    <a:pt x="102" y="107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93" y="119"/>
                    <a:pt x="97" y="114"/>
                    <a:pt x="100" y="110"/>
                  </a:cubicBezTo>
                  <a:cubicBezTo>
                    <a:pt x="111" y="97"/>
                    <a:pt x="126" y="83"/>
                    <a:pt x="140" y="75"/>
                  </a:cubicBezTo>
                  <a:cubicBezTo>
                    <a:pt x="176" y="52"/>
                    <a:pt x="217" y="42"/>
                    <a:pt x="258" y="42"/>
                  </a:cubicBezTo>
                  <a:cubicBezTo>
                    <a:pt x="267" y="43"/>
                    <a:pt x="276" y="42"/>
                    <a:pt x="285" y="44"/>
                  </a:cubicBezTo>
                  <a:cubicBezTo>
                    <a:pt x="312" y="47"/>
                    <a:pt x="341" y="62"/>
                    <a:pt x="359" y="69"/>
                  </a:cubicBezTo>
                  <a:cubicBezTo>
                    <a:pt x="362" y="70"/>
                    <a:pt x="366" y="74"/>
                    <a:pt x="370" y="75"/>
                  </a:cubicBezTo>
                  <a:close/>
                  <a:moveTo>
                    <a:pt x="416" y="79"/>
                  </a:moveTo>
                  <a:cubicBezTo>
                    <a:pt x="389" y="53"/>
                    <a:pt x="354" y="32"/>
                    <a:pt x="322" y="20"/>
                  </a:cubicBezTo>
                  <a:cubicBezTo>
                    <a:pt x="309" y="15"/>
                    <a:pt x="283" y="10"/>
                    <a:pt x="261" y="9"/>
                  </a:cubicBezTo>
                  <a:cubicBezTo>
                    <a:pt x="240" y="10"/>
                    <a:pt x="224" y="14"/>
                    <a:pt x="231" y="17"/>
                  </a:cubicBezTo>
                  <a:cubicBezTo>
                    <a:pt x="247" y="8"/>
                    <a:pt x="305" y="12"/>
                    <a:pt x="348" y="36"/>
                  </a:cubicBezTo>
                  <a:cubicBezTo>
                    <a:pt x="392" y="59"/>
                    <a:pt x="418" y="93"/>
                    <a:pt x="416" y="79"/>
                  </a:cubicBezTo>
                  <a:close/>
                  <a:moveTo>
                    <a:pt x="469" y="355"/>
                  </a:moveTo>
                  <a:cubicBezTo>
                    <a:pt x="474" y="341"/>
                    <a:pt x="479" y="326"/>
                    <a:pt x="483" y="310"/>
                  </a:cubicBezTo>
                  <a:cubicBezTo>
                    <a:pt x="480" y="325"/>
                    <a:pt x="475" y="340"/>
                    <a:pt x="469" y="355"/>
                  </a:cubicBezTo>
                  <a:close/>
                  <a:moveTo>
                    <a:pt x="464" y="207"/>
                  </a:moveTo>
                  <a:cubicBezTo>
                    <a:pt x="476" y="249"/>
                    <a:pt x="471" y="297"/>
                    <a:pt x="455" y="339"/>
                  </a:cubicBezTo>
                  <a:cubicBezTo>
                    <a:pt x="444" y="371"/>
                    <a:pt x="418" y="400"/>
                    <a:pt x="398" y="423"/>
                  </a:cubicBezTo>
                  <a:cubicBezTo>
                    <a:pt x="399" y="425"/>
                    <a:pt x="399" y="425"/>
                    <a:pt x="399" y="425"/>
                  </a:cubicBezTo>
                  <a:cubicBezTo>
                    <a:pt x="402" y="422"/>
                    <a:pt x="402" y="422"/>
                    <a:pt x="402" y="422"/>
                  </a:cubicBezTo>
                  <a:cubicBezTo>
                    <a:pt x="411" y="414"/>
                    <a:pt x="418" y="407"/>
                    <a:pt x="425" y="400"/>
                  </a:cubicBezTo>
                  <a:cubicBezTo>
                    <a:pt x="424" y="401"/>
                    <a:pt x="424" y="401"/>
                    <a:pt x="424" y="401"/>
                  </a:cubicBezTo>
                  <a:cubicBezTo>
                    <a:pt x="426" y="399"/>
                    <a:pt x="426" y="399"/>
                    <a:pt x="426" y="399"/>
                  </a:cubicBezTo>
                  <a:cubicBezTo>
                    <a:pt x="431" y="394"/>
                    <a:pt x="435" y="388"/>
                    <a:pt x="440" y="381"/>
                  </a:cubicBezTo>
                  <a:cubicBezTo>
                    <a:pt x="442" y="378"/>
                    <a:pt x="443" y="374"/>
                    <a:pt x="445" y="371"/>
                  </a:cubicBezTo>
                  <a:cubicBezTo>
                    <a:pt x="467" y="333"/>
                    <a:pt x="478" y="288"/>
                    <a:pt x="474" y="250"/>
                  </a:cubicBezTo>
                  <a:cubicBezTo>
                    <a:pt x="472" y="226"/>
                    <a:pt x="467" y="206"/>
                    <a:pt x="459" y="185"/>
                  </a:cubicBezTo>
                  <a:cubicBezTo>
                    <a:pt x="460" y="191"/>
                    <a:pt x="463" y="201"/>
                    <a:pt x="464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5" name="Freeform 451"/>
            <p:cNvSpPr>
              <a:spLocks noChangeAspect="1"/>
            </p:cNvSpPr>
            <p:nvPr/>
          </p:nvSpPr>
          <p:spPr bwMode="auto">
            <a:xfrm>
              <a:off x="5199" y="3419"/>
              <a:ext cx="152" cy="56"/>
            </a:xfrm>
            <a:custGeom>
              <a:avLst/>
              <a:gdLst>
                <a:gd name="T0" fmla="*/ 241 w 344"/>
                <a:gd name="T1" fmla="*/ 89 h 127"/>
                <a:gd name="T2" fmla="*/ 201 w 344"/>
                <a:gd name="T3" fmla="*/ 104 h 127"/>
                <a:gd name="T4" fmla="*/ 168 w 344"/>
                <a:gd name="T5" fmla="*/ 111 h 127"/>
                <a:gd name="T6" fmla="*/ 4 w 344"/>
                <a:gd name="T7" fmla="*/ 63 h 127"/>
                <a:gd name="T8" fmla="*/ 1 w 344"/>
                <a:gd name="T9" fmla="*/ 68 h 127"/>
                <a:gd name="T10" fmla="*/ 183 w 344"/>
                <a:gd name="T11" fmla="*/ 119 h 127"/>
                <a:gd name="T12" fmla="*/ 185 w 344"/>
                <a:gd name="T13" fmla="*/ 119 h 127"/>
                <a:gd name="T14" fmla="*/ 281 w 344"/>
                <a:gd name="T15" fmla="*/ 76 h 127"/>
                <a:gd name="T16" fmla="*/ 344 w 344"/>
                <a:gd name="T17" fmla="*/ 0 h 127"/>
                <a:gd name="T18" fmla="*/ 241 w 344"/>
                <a:gd name="T19" fmla="*/ 8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4" h="127">
                  <a:moveTo>
                    <a:pt x="241" y="89"/>
                  </a:moveTo>
                  <a:cubicBezTo>
                    <a:pt x="229" y="95"/>
                    <a:pt x="215" y="100"/>
                    <a:pt x="201" y="104"/>
                  </a:cubicBezTo>
                  <a:cubicBezTo>
                    <a:pt x="190" y="107"/>
                    <a:pt x="179" y="109"/>
                    <a:pt x="168" y="111"/>
                  </a:cubicBezTo>
                  <a:cubicBezTo>
                    <a:pt x="115" y="119"/>
                    <a:pt x="50" y="100"/>
                    <a:pt x="4" y="63"/>
                  </a:cubicBezTo>
                  <a:cubicBezTo>
                    <a:pt x="2" y="64"/>
                    <a:pt x="0" y="65"/>
                    <a:pt x="1" y="68"/>
                  </a:cubicBezTo>
                  <a:cubicBezTo>
                    <a:pt x="50" y="111"/>
                    <a:pt x="120" y="127"/>
                    <a:pt x="183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212" y="112"/>
                    <a:pt x="255" y="99"/>
                    <a:pt x="281" y="76"/>
                  </a:cubicBezTo>
                  <a:cubicBezTo>
                    <a:pt x="307" y="54"/>
                    <a:pt x="330" y="29"/>
                    <a:pt x="344" y="0"/>
                  </a:cubicBezTo>
                  <a:cubicBezTo>
                    <a:pt x="319" y="39"/>
                    <a:pt x="284" y="71"/>
                    <a:pt x="24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6" name="Freeform 452"/>
            <p:cNvSpPr>
              <a:spLocks noChangeAspect="1"/>
            </p:cNvSpPr>
            <p:nvPr/>
          </p:nvSpPr>
          <p:spPr bwMode="auto">
            <a:xfrm>
              <a:off x="5342" y="3323"/>
              <a:ext cx="14" cy="52"/>
            </a:xfrm>
            <a:custGeom>
              <a:avLst/>
              <a:gdLst>
                <a:gd name="T0" fmla="*/ 0 w 33"/>
                <a:gd name="T1" fmla="*/ 0 h 116"/>
                <a:gd name="T2" fmla="*/ 15 w 33"/>
                <a:gd name="T3" fmla="*/ 29 h 116"/>
                <a:gd name="T4" fmla="*/ 32 w 33"/>
                <a:gd name="T5" fmla="*/ 116 h 116"/>
                <a:gd name="T6" fmla="*/ 27 w 33"/>
                <a:gd name="T7" fmla="*/ 52 h 116"/>
                <a:gd name="T8" fmla="*/ 0 w 33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16">
                  <a:moveTo>
                    <a:pt x="0" y="0"/>
                  </a:moveTo>
                  <a:cubicBezTo>
                    <a:pt x="6" y="9"/>
                    <a:pt x="11" y="19"/>
                    <a:pt x="15" y="29"/>
                  </a:cubicBezTo>
                  <a:cubicBezTo>
                    <a:pt x="27" y="58"/>
                    <a:pt x="32" y="87"/>
                    <a:pt x="32" y="116"/>
                  </a:cubicBezTo>
                  <a:cubicBezTo>
                    <a:pt x="33" y="95"/>
                    <a:pt x="32" y="73"/>
                    <a:pt x="27" y="52"/>
                  </a:cubicBezTo>
                  <a:cubicBezTo>
                    <a:pt x="22" y="30"/>
                    <a:pt x="11" y="1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0" name="Freeform 453"/>
            <p:cNvSpPr>
              <a:spLocks noChangeAspect="1"/>
            </p:cNvSpPr>
            <p:nvPr/>
          </p:nvSpPr>
          <p:spPr bwMode="auto">
            <a:xfrm>
              <a:off x="5280" y="3370"/>
              <a:ext cx="81" cy="89"/>
            </a:xfrm>
            <a:custGeom>
              <a:avLst/>
              <a:gdLst>
                <a:gd name="T0" fmla="*/ 168 w 182"/>
                <a:gd name="T1" fmla="*/ 35 h 202"/>
                <a:gd name="T2" fmla="*/ 170 w 182"/>
                <a:gd name="T3" fmla="*/ 11 h 202"/>
                <a:gd name="T4" fmla="*/ 140 w 182"/>
                <a:gd name="T5" fmla="*/ 101 h 202"/>
                <a:gd name="T6" fmla="*/ 17 w 182"/>
                <a:gd name="T7" fmla="*/ 198 h 202"/>
                <a:gd name="T8" fmla="*/ 0 w 182"/>
                <a:gd name="T9" fmla="*/ 202 h 202"/>
                <a:gd name="T10" fmla="*/ 175 w 182"/>
                <a:gd name="T11" fmla="*/ 5 h 202"/>
                <a:gd name="T12" fmla="*/ 174 w 182"/>
                <a:gd name="T13" fmla="*/ 0 h 202"/>
                <a:gd name="T14" fmla="*/ 139 w 182"/>
                <a:gd name="T15" fmla="*/ 111 h 202"/>
                <a:gd name="T16" fmla="*/ 168 w 182"/>
                <a:gd name="T17" fmla="*/ 3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202">
                  <a:moveTo>
                    <a:pt x="168" y="35"/>
                  </a:moveTo>
                  <a:cubicBezTo>
                    <a:pt x="169" y="27"/>
                    <a:pt x="169" y="19"/>
                    <a:pt x="170" y="11"/>
                  </a:cubicBezTo>
                  <a:cubicBezTo>
                    <a:pt x="167" y="43"/>
                    <a:pt x="157" y="73"/>
                    <a:pt x="140" y="101"/>
                  </a:cubicBezTo>
                  <a:cubicBezTo>
                    <a:pt x="114" y="146"/>
                    <a:pt x="70" y="182"/>
                    <a:pt x="17" y="198"/>
                  </a:cubicBezTo>
                  <a:cubicBezTo>
                    <a:pt x="12" y="200"/>
                    <a:pt x="6" y="201"/>
                    <a:pt x="0" y="202"/>
                  </a:cubicBezTo>
                  <a:cubicBezTo>
                    <a:pt x="103" y="191"/>
                    <a:pt x="182" y="90"/>
                    <a:pt x="175" y="5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3" y="40"/>
                    <a:pt x="161" y="79"/>
                    <a:pt x="139" y="111"/>
                  </a:cubicBezTo>
                  <a:cubicBezTo>
                    <a:pt x="154" y="88"/>
                    <a:pt x="164" y="62"/>
                    <a:pt x="16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2" name="Freeform 454"/>
            <p:cNvSpPr>
              <a:spLocks noChangeAspect="1"/>
            </p:cNvSpPr>
            <p:nvPr/>
          </p:nvSpPr>
          <p:spPr bwMode="auto">
            <a:xfrm>
              <a:off x="5303" y="3455"/>
              <a:ext cx="8" cy="4"/>
            </a:xfrm>
            <a:custGeom>
              <a:avLst/>
              <a:gdLst>
                <a:gd name="T0" fmla="*/ 18 w 18"/>
                <a:gd name="T1" fmla="*/ 0 h 9"/>
                <a:gd name="T2" fmla="*/ 10 w 18"/>
                <a:gd name="T3" fmla="*/ 4 h 9"/>
                <a:gd name="T4" fmla="*/ 0 w 18"/>
                <a:gd name="T5" fmla="*/ 9 h 9"/>
                <a:gd name="T6" fmla="*/ 6 w 18"/>
                <a:gd name="T7" fmla="*/ 7 h 9"/>
                <a:gd name="T8" fmla="*/ 18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6" y="6"/>
                    <a:pt x="3" y="8"/>
                    <a:pt x="0" y="9"/>
                  </a:cubicBezTo>
                  <a:cubicBezTo>
                    <a:pt x="2" y="8"/>
                    <a:pt x="4" y="7"/>
                    <a:pt x="6" y="7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3" name="Freeform 455"/>
            <p:cNvSpPr>
              <a:spLocks noChangeAspect="1"/>
            </p:cNvSpPr>
            <p:nvPr/>
          </p:nvSpPr>
          <p:spPr bwMode="auto">
            <a:xfrm>
              <a:off x="5349" y="3402"/>
              <a:ext cx="17" cy="33"/>
            </a:xfrm>
            <a:custGeom>
              <a:avLst/>
              <a:gdLst>
                <a:gd name="T0" fmla="*/ 0 w 38"/>
                <a:gd name="T1" fmla="*/ 74 h 74"/>
                <a:gd name="T2" fmla="*/ 1 w 38"/>
                <a:gd name="T3" fmla="*/ 73 h 74"/>
                <a:gd name="T4" fmla="*/ 20 w 38"/>
                <a:gd name="T5" fmla="*/ 45 h 74"/>
                <a:gd name="T6" fmla="*/ 38 w 38"/>
                <a:gd name="T7" fmla="*/ 0 h 74"/>
                <a:gd name="T8" fmla="*/ 0 w 3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4">
                  <a:moveTo>
                    <a:pt x="0" y="74"/>
                  </a:moveTo>
                  <a:cubicBezTo>
                    <a:pt x="1" y="73"/>
                    <a:pt x="1" y="73"/>
                    <a:pt x="1" y="73"/>
                  </a:cubicBezTo>
                  <a:cubicBezTo>
                    <a:pt x="8" y="64"/>
                    <a:pt x="15" y="55"/>
                    <a:pt x="20" y="45"/>
                  </a:cubicBezTo>
                  <a:cubicBezTo>
                    <a:pt x="27" y="31"/>
                    <a:pt x="33" y="16"/>
                    <a:pt x="38" y="0"/>
                  </a:cubicBezTo>
                  <a:cubicBezTo>
                    <a:pt x="29" y="29"/>
                    <a:pt x="13" y="54"/>
                    <a:pt x="0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4" name="Freeform 456"/>
            <p:cNvSpPr>
              <a:spLocks noChangeAspect="1"/>
            </p:cNvSpPr>
            <p:nvPr/>
          </p:nvSpPr>
          <p:spPr bwMode="auto">
            <a:xfrm>
              <a:off x="5376" y="3390"/>
              <a:ext cx="2" cy="9"/>
            </a:xfrm>
            <a:custGeom>
              <a:avLst/>
              <a:gdLst>
                <a:gd name="T0" fmla="*/ 0 w 4"/>
                <a:gd name="T1" fmla="*/ 21 h 21"/>
                <a:gd name="T2" fmla="*/ 4 w 4"/>
                <a:gd name="T3" fmla="*/ 6 h 21"/>
                <a:gd name="T4" fmla="*/ 4 w 4"/>
                <a:gd name="T5" fmla="*/ 0 h 21"/>
                <a:gd name="T6" fmla="*/ 2 w 4"/>
                <a:gd name="T7" fmla="*/ 10 h 21"/>
                <a:gd name="T8" fmla="*/ 0 w 4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0" y="21"/>
                  </a:moveTo>
                  <a:cubicBezTo>
                    <a:pt x="1" y="17"/>
                    <a:pt x="3" y="10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3"/>
                    <a:pt x="1" y="17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5" name="Freeform 457"/>
            <p:cNvSpPr>
              <a:spLocks noChangeAspect="1"/>
            </p:cNvSpPr>
            <p:nvPr/>
          </p:nvSpPr>
          <p:spPr bwMode="auto">
            <a:xfrm>
              <a:off x="5346" y="3291"/>
              <a:ext cx="36" cy="99"/>
            </a:xfrm>
            <a:custGeom>
              <a:avLst/>
              <a:gdLst>
                <a:gd name="T0" fmla="*/ 30 w 81"/>
                <a:gd name="T1" fmla="*/ 37 h 222"/>
                <a:gd name="T2" fmla="*/ 72 w 81"/>
                <a:gd name="T3" fmla="*/ 213 h 222"/>
                <a:gd name="T4" fmla="*/ 71 w 81"/>
                <a:gd name="T5" fmla="*/ 222 h 222"/>
                <a:gd name="T6" fmla="*/ 65 w 81"/>
                <a:gd name="T7" fmla="*/ 105 h 222"/>
                <a:gd name="T8" fmla="*/ 55 w 81"/>
                <a:gd name="T9" fmla="*/ 81 h 222"/>
                <a:gd name="T10" fmla="*/ 0 w 81"/>
                <a:gd name="T11" fmla="*/ 0 h 222"/>
                <a:gd name="T12" fmla="*/ 30 w 81"/>
                <a:gd name="T13" fmla="*/ 36 h 222"/>
                <a:gd name="T14" fmla="*/ 30 w 81"/>
                <a:gd name="T15" fmla="*/ 3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22">
                  <a:moveTo>
                    <a:pt x="30" y="37"/>
                  </a:moveTo>
                  <a:cubicBezTo>
                    <a:pt x="66" y="90"/>
                    <a:pt x="80" y="153"/>
                    <a:pt x="72" y="213"/>
                  </a:cubicBezTo>
                  <a:cubicBezTo>
                    <a:pt x="72" y="216"/>
                    <a:pt x="72" y="219"/>
                    <a:pt x="71" y="222"/>
                  </a:cubicBezTo>
                  <a:cubicBezTo>
                    <a:pt x="81" y="182"/>
                    <a:pt x="78" y="139"/>
                    <a:pt x="65" y="105"/>
                  </a:cubicBezTo>
                  <a:cubicBezTo>
                    <a:pt x="63" y="97"/>
                    <a:pt x="57" y="88"/>
                    <a:pt x="55" y="81"/>
                  </a:cubicBezTo>
                  <a:cubicBezTo>
                    <a:pt x="43" y="49"/>
                    <a:pt x="23" y="22"/>
                    <a:pt x="0" y="0"/>
                  </a:cubicBezTo>
                  <a:cubicBezTo>
                    <a:pt x="11" y="11"/>
                    <a:pt x="21" y="23"/>
                    <a:pt x="30" y="36"/>
                  </a:cubicBezTo>
                  <a:lnTo>
                    <a:pt x="3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86" name="Oval 13"/>
          <p:cNvSpPr txBox="1">
            <a:spLocks noChangeAspect="1" noChangeArrowheads="1"/>
          </p:cNvSpPr>
          <p:nvPr/>
        </p:nvSpPr>
        <p:spPr bwMode="auto">
          <a:xfrm>
            <a:off x="8737600" y="6500813"/>
            <a:ext cx="277813" cy="27781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7" name="Image 8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1768"/>
            <a:ext cx="872279" cy="499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7" r:id="rId14"/>
    <p:sldLayoutId id="2147483755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marL="452438" indent="-452438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+mj-lt"/>
          <a:ea typeface="+mj-ea"/>
          <a:cs typeface="+mj-cs"/>
        </a:defRPr>
      </a:lvl1pPr>
      <a:lvl2pPr marL="452438" indent="-452438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Verdana" pitchFamily="34" charset="0"/>
        </a:defRPr>
      </a:lvl2pPr>
      <a:lvl3pPr marL="452438" indent="-452438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Verdana" pitchFamily="34" charset="0"/>
        </a:defRPr>
      </a:lvl3pPr>
      <a:lvl4pPr marL="452438" indent="-452438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Verdana" pitchFamily="34" charset="0"/>
        </a:defRPr>
      </a:lvl4pPr>
      <a:lvl5pPr marL="452438" indent="-452438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Verdana" pitchFamily="34" charset="0"/>
        </a:defRPr>
      </a:lvl5pPr>
      <a:lvl6pPr marL="1082675" indent="-625475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1539875" indent="-625475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997075" indent="-625475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2454275" indent="-625475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l"/>
        <a:defRPr sz="20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47920"/>
        </a:buClr>
        <a:buFont typeface="Verdana" pitchFamily="34" charset="0"/>
        <a:buChar char="&gt;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BDCF41"/>
        </a:buClr>
        <a:buSzPct val="80000"/>
        <a:buFont typeface="Courier New" pitchFamily="49" charset="0"/>
        <a:buChar char="o"/>
        <a:defRPr sz="12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B0006C"/>
        </a:buClr>
        <a:buFont typeface="Arial" charset="0"/>
        <a:buChar char="»"/>
        <a:defRPr sz="1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charset="0"/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charset="0"/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charset="0"/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charset="0"/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ederalreserve.gov/pubs/feds/2002/200250/200250pap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Estelle.brack@bpce.f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fr-FR" dirty="0" err="1" smtClean="0"/>
              <a:t>TagPay</a:t>
            </a:r>
            <a:r>
              <a:rPr lang="fr-FR" dirty="0" smtClean="0"/>
              <a:t> World 2016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fr-FR" dirty="0" smtClean="0"/>
              <a:t>Marketing Digital Banking </a:t>
            </a:r>
            <a:r>
              <a:rPr lang="fr-FR" dirty="0" err="1" smtClean="0"/>
              <a:t>Products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21 </a:t>
            </a:r>
            <a:r>
              <a:rPr lang="fr-FR" dirty="0" err="1" smtClean="0"/>
              <a:t>September</a:t>
            </a:r>
            <a:r>
              <a:rPr lang="fr-FR" dirty="0" smtClean="0"/>
              <a:t> 2016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Dr. Estelle BRACK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2668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3"/>
                </a:solidFill>
              </a:rPr>
              <a:t>1. </a:t>
            </a:r>
            <a:r>
              <a:rPr lang="fr-FR" dirty="0" err="1" smtClean="0"/>
              <a:t>Some</a:t>
            </a:r>
            <a:r>
              <a:rPr lang="fr-FR" dirty="0" smtClean="0"/>
              <a:t> </a:t>
            </a:r>
            <a:r>
              <a:rPr lang="fr-FR" dirty="0" err="1" smtClean="0"/>
              <a:t>historical</a:t>
            </a:r>
            <a:r>
              <a:rPr lang="fr-FR" dirty="0" smtClean="0"/>
              <a:t> </a:t>
            </a:r>
            <a:r>
              <a:rPr lang="fr-FR" dirty="0" err="1" smtClean="0"/>
              <a:t>perspctives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 smtClean="0"/>
              <a:t>Banking and </a:t>
            </a:r>
            <a:r>
              <a:rPr lang="fr-FR" sz="1800" dirty="0" err="1" smtClean="0"/>
              <a:t>Technology</a:t>
            </a:r>
            <a:r>
              <a:rPr lang="fr-FR" sz="1800" dirty="0" smtClean="0"/>
              <a:t> : an </a:t>
            </a:r>
            <a:r>
              <a:rPr lang="fr-FR" sz="1800" dirty="0" err="1" smtClean="0"/>
              <a:t>old</a:t>
            </a:r>
            <a:r>
              <a:rPr lang="fr-FR" sz="1800" dirty="0" smtClean="0"/>
              <a:t> and </a:t>
            </a:r>
            <a:r>
              <a:rPr lang="fr-FR" sz="1800" dirty="0" err="1" smtClean="0"/>
              <a:t>special</a:t>
            </a:r>
            <a:r>
              <a:rPr lang="fr-FR" sz="1800" dirty="0" smtClean="0"/>
              <a:t> story</a:t>
            </a:r>
          </a:p>
          <a:p>
            <a:pPr lvl="1"/>
            <a:r>
              <a:rPr lang="en-US" sz="1600" dirty="0" smtClean="0"/>
              <a:t>The banking industry benefited and promoted in the same time IT advances since the 70ies </a:t>
            </a:r>
          </a:p>
          <a:p>
            <a:pPr lvl="1"/>
            <a:r>
              <a:rPr lang="en-US" sz="1600" dirty="0"/>
              <a:t>Technological progress has likely increased </a:t>
            </a:r>
            <a:r>
              <a:rPr lang="en-US" sz="1600" dirty="0" smtClean="0"/>
              <a:t>the productivity </a:t>
            </a:r>
            <a:r>
              <a:rPr lang="en-US" sz="1600" dirty="0"/>
              <a:t>and scale economies associated with this technology </a:t>
            </a:r>
            <a:r>
              <a:rPr lang="en-US" sz="1600" dirty="0" smtClean="0"/>
              <a:t> </a:t>
            </a:r>
          </a:p>
          <a:p>
            <a:pPr lvl="2"/>
            <a:r>
              <a:rPr lang="en-US" sz="1400" dirty="0" smtClean="0"/>
              <a:t>The </a:t>
            </a:r>
            <a:r>
              <a:rPr lang="en-US" sz="1400" dirty="0"/>
              <a:t>data are now </a:t>
            </a:r>
            <a:r>
              <a:rPr lang="en-US" sz="1400" dirty="0" smtClean="0"/>
              <a:t>transmitted to / disseminated </a:t>
            </a:r>
            <a:r>
              <a:rPr lang="en-US" sz="1400" dirty="0"/>
              <a:t>from information exchanges electronically, and improved financial models are used </a:t>
            </a:r>
            <a:r>
              <a:rPr lang="en-US" sz="1400" dirty="0" smtClean="0"/>
              <a:t>to analyze </a:t>
            </a:r>
            <a:r>
              <a:rPr lang="en-US" sz="1400" dirty="0"/>
              <a:t>the data to predict future credit problems. </a:t>
            </a:r>
            <a:endParaRPr lang="en-US" sz="1400" dirty="0" smtClean="0"/>
          </a:p>
          <a:p>
            <a:r>
              <a:rPr lang="fr-FR" sz="1800" dirty="0" smtClean="0"/>
              <a:t>« Front office » technologies </a:t>
            </a:r>
          </a:p>
          <a:p>
            <a:pPr lvl="1"/>
            <a:r>
              <a:rPr lang="en-US" sz="1600" dirty="0" smtClean="0"/>
              <a:t>Switch </a:t>
            </a:r>
            <a:r>
              <a:rPr lang="en-US" sz="1600" dirty="0"/>
              <a:t>from paper payments to electronic payments by </a:t>
            </a:r>
            <a:r>
              <a:rPr lang="en-US" sz="1600" dirty="0" smtClean="0"/>
              <a:t>the population (cash/checks to debit/credit cards and electronic wallets)</a:t>
            </a:r>
          </a:p>
          <a:p>
            <a:pPr lvl="1"/>
            <a:r>
              <a:rPr lang="fr-FR" sz="1600" dirty="0" smtClean="0"/>
              <a:t>ATM network</a:t>
            </a:r>
          </a:p>
          <a:p>
            <a:pPr lvl="1"/>
            <a:r>
              <a:rPr lang="fr-FR" sz="1600" dirty="0"/>
              <a:t>I</a:t>
            </a:r>
            <a:r>
              <a:rPr lang="fr-FR" sz="1600" dirty="0" smtClean="0"/>
              <a:t>nternet / Mobile </a:t>
            </a:r>
            <a:r>
              <a:rPr lang="fr-FR" sz="1600" dirty="0" err="1" smtClean="0"/>
              <a:t>banking</a:t>
            </a:r>
            <a:endParaRPr lang="fr-FR" sz="1600" dirty="0" smtClean="0"/>
          </a:p>
          <a:p>
            <a:r>
              <a:rPr lang="fr-FR" sz="1800" dirty="0" smtClean="0"/>
              <a:t>« Back office » technologies </a:t>
            </a:r>
          </a:p>
          <a:p>
            <a:pPr lvl="1"/>
            <a:r>
              <a:rPr lang="fr-FR" sz="1600" dirty="0" err="1" smtClean="0"/>
              <a:t>Electronic</a:t>
            </a:r>
            <a:r>
              <a:rPr lang="fr-FR" sz="1600" dirty="0" smtClean="0"/>
              <a:t> </a:t>
            </a:r>
            <a:r>
              <a:rPr lang="fr-FR" sz="1600" dirty="0" err="1" smtClean="0"/>
              <a:t>payments</a:t>
            </a:r>
            <a:r>
              <a:rPr lang="fr-FR" sz="1600" dirty="0" smtClean="0"/>
              <a:t> technologies</a:t>
            </a:r>
          </a:p>
          <a:p>
            <a:pPr lvl="1"/>
            <a:r>
              <a:rPr lang="fr-FR" sz="1600" dirty="0" smtClean="0"/>
              <a:t>Clearing and </a:t>
            </a:r>
            <a:r>
              <a:rPr lang="fr-FR" sz="1600" dirty="0" err="1" smtClean="0"/>
              <a:t>settlement</a:t>
            </a:r>
            <a:endParaRPr lang="fr-FR" sz="1600" dirty="0" smtClean="0"/>
          </a:p>
          <a:p>
            <a:pPr lvl="1"/>
            <a:r>
              <a:rPr lang="fr-FR" sz="1600" dirty="0" smtClean="0"/>
              <a:t>International Trade / CBK</a:t>
            </a:r>
          </a:p>
          <a:p>
            <a:pPr lvl="1"/>
            <a:r>
              <a:rPr lang="fr-FR" sz="1600" dirty="0" err="1" smtClean="0"/>
              <a:t>Risks</a:t>
            </a:r>
            <a:r>
              <a:rPr lang="fr-FR" sz="1600" dirty="0" smtClean="0"/>
              <a:t> / AML / </a:t>
            </a:r>
            <a:r>
              <a:rPr lang="fr-FR" sz="1600" dirty="0" err="1" smtClean="0"/>
              <a:t>Accounting</a:t>
            </a:r>
            <a:r>
              <a:rPr lang="fr-FR" sz="1600" dirty="0" smtClean="0"/>
              <a:t> / </a:t>
            </a:r>
            <a:r>
              <a:rPr lang="fr-FR" sz="1600" dirty="0" err="1" smtClean="0"/>
              <a:t>Reporting</a:t>
            </a:r>
            <a:r>
              <a:rPr lang="fr-FR" sz="1600" dirty="0" smtClean="0"/>
              <a:t>, etc.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951340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1. </a:t>
            </a:r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historical</a:t>
            </a:r>
            <a:r>
              <a:rPr lang="fr-FR" dirty="0"/>
              <a:t> </a:t>
            </a:r>
            <a:r>
              <a:rPr lang="fr-FR" dirty="0" err="1"/>
              <a:t>perspctives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 smtClean="0"/>
              <a:t>Central institutions</a:t>
            </a:r>
            <a:endParaRPr lang="fr-FR" sz="1800" dirty="0"/>
          </a:p>
          <a:p>
            <a:pPr lvl="1"/>
            <a:r>
              <a:rPr lang="en-US" sz="1600" dirty="0" smtClean="0"/>
              <a:t>Electronic </a:t>
            </a:r>
            <a:r>
              <a:rPr lang="en-US" sz="1600" dirty="0"/>
              <a:t>payments processing </a:t>
            </a:r>
            <a:r>
              <a:rPr lang="en-US" sz="1600" dirty="0" smtClean="0"/>
              <a:t>at the </a:t>
            </a:r>
            <a:r>
              <a:rPr lang="en-US" sz="1600" b="1" dirty="0" smtClean="0"/>
              <a:t>Central Bank level </a:t>
            </a:r>
          </a:p>
          <a:p>
            <a:pPr lvl="2"/>
            <a:r>
              <a:rPr lang="en-US" sz="1400" dirty="0" smtClean="0"/>
              <a:t>IT </a:t>
            </a:r>
            <a:r>
              <a:rPr lang="en-US" sz="1400" dirty="0"/>
              <a:t>improvements in back-office processing of electronic payments resulted in productivity gains and scale economies that reduced costs dramatically over time. </a:t>
            </a:r>
            <a:endParaRPr lang="en-US" sz="1400" dirty="0" smtClean="0"/>
          </a:p>
          <a:p>
            <a:pPr lvl="3"/>
            <a:r>
              <a:rPr lang="en-US" dirty="0"/>
              <a:t>For example, </a:t>
            </a:r>
            <a:r>
              <a:rPr lang="en-US" dirty="0" smtClean="0"/>
              <a:t>the </a:t>
            </a:r>
            <a:r>
              <a:rPr lang="en-US" dirty="0"/>
              <a:t>raw data on ACH </a:t>
            </a:r>
            <a:r>
              <a:rPr lang="en-US" dirty="0" smtClean="0"/>
              <a:t>at the US Federal Reserve</a:t>
            </a:r>
            <a:r>
              <a:rPr lang="en-US" dirty="0" smtClean="0">
                <a:hlinkClick r:id="rId2"/>
              </a:rPr>
              <a:t>*</a:t>
            </a:r>
            <a:r>
              <a:rPr lang="en-US" dirty="0" smtClean="0"/>
              <a:t> showed </a:t>
            </a:r>
            <a:r>
              <a:rPr lang="en-US" dirty="0"/>
              <a:t>a decline in nominal unit costs from $0.869 per </a:t>
            </a:r>
            <a:r>
              <a:rPr lang="en-US" dirty="0" smtClean="0"/>
              <a:t>item processed </a:t>
            </a:r>
            <a:r>
              <a:rPr lang="en-US" dirty="0"/>
              <a:t>to $0.176 over the 1990-2000 interval</a:t>
            </a:r>
            <a:r>
              <a:rPr lang="en-US" dirty="0" smtClean="0"/>
              <a:t>.</a:t>
            </a:r>
            <a:endParaRPr lang="en-US" sz="1000" dirty="0" smtClean="0"/>
          </a:p>
          <a:p>
            <a:pPr lvl="1"/>
            <a:r>
              <a:rPr lang="en-US" sz="1600" dirty="0"/>
              <a:t>Information </a:t>
            </a:r>
            <a:r>
              <a:rPr lang="en-US" sz="1600" dirty="0" smtClean="0"/>
              <a:t>exchanges</a:t>
            </a:r>
          </a:p>
          <a:p>
            <a:pPr lvl="2"/>
            <a:r>
              <a:rPr lang="en-US" sz="1400" dirty="0" smtClean="0"/>
              <a:t>The </a:t>
            </a:r>
            <a:r>
              <a:rPr lang="en-US" sz="1400" dirty="0"/>
              <a:t>technology of information exchanges has been shown to add </a:t>
            </a:r>
            <a:r>
              <a:rPr lang="en-US" sz="1400" dirty="0" smtClean="0"/>
              <a:t>value : credit </a:t>
            </a:r>
            <a:r>
              <a:rPr lang="en-US" sz="1400" dirty="0"/>
              <a:t>bureaus, associations organized by banks, or public credit registers organized by central banks</a:t>
            </a:r>
            <a:r>
              <a:rPr lang="en-US" sz="1400" dirty="0" smtClean="0"/>
              <a:t>.</a:t>
            </a:r>
            <a:endParaRPr lang="fr-FR" sz="1400" dirty="0"/>
          </a:p>
          <a:p>
            <a:pPr lvl="1"/>
            <a:r>
              <a:rPr lang="en-US" sz="1600" dirty="0" smtClean="0"/>
              <a:t>Generalization </a:t>
            </a:r>
            <a:r>
              <a:rPr lang="en-US" sz="1600" dirty="0"/>
              <a:t>to the private banking sector </a:t>
            </a:r>
          </a:p>
          <a:p>
            <a:pPr lvl="2"/>
            <a:r>
              <a:rPr lang="en-US" sz="1400" dirty="0" smtClean="0"/>
              <a:t>Because </a:t>
            </a:r>
            <a:r>
              <a:rPr lang="en-US" sz="1400" dirty="0"/>
              <a:t>all processors have access to the same technologies </a:t>
            </a:r>
            <a:endParaRPr lang="en-US" sz="1400" dirty="0" smtClean="0"/>
          </a:p>
          <a:p>
            <a:pPr lvl="2"/>
            <a:r>
              <a:rPr lang="en-US" sz="1400" dirty="0" smtClean="0"/>
              <a:t>Because </a:t>
            </a:r>
            <a:r>
              <a:rPr lang="en-US" sz="1400" dirty="0"/>
              <a:t>the </a:t>
            </a:r>
            <a:r>
              <a:rPr lang="en-US" sz="1400" dirty="0" smtClean="0"/>
              <a:t>Central Bank is </a:t>
            </a:r>
            <a:r>
              <a:rPr lang="en-US" sz="1400" dirty="0"/>
              <a:t>required to simulate the behavior of a private-sector competitor by keeping costs under control and set prices to recover costs. </a:t>
            </a:r>
          </a:p>
          <a:p>
            <a:pPr lvl="2"/>
            <a:r>
              <a:rPr lang="en-US" sz="1400" dirty="0" smtClean="0"/>
              <a:t>It seems is </a:t>
            </a:r>
            <a:r>
              <a:rPr lang="en-US" sz="1400" dirty="0"/>
              <a:t>not necessary to have large banks to exploit these economies. </a:t>
            </a:r>
            <a:endParaRPr lang="en-US" sz="1400" dirty="0" smtClean="0"/>
          </a:p>
          <a:p>
            <a:pPr lvl="3"/>
            <a:r>
              <a:rPr lang="en-US" dirty="0" smtClean="0"/>
              <a:t>Small </a:t>
            </a:r>
            <a:r>
              <a:rPr lang="en-US" dirty="0"/>
              <a:t>banks can share some of these benefits by outsourcing to a large processor, such as the Central Bank, correspondent bank, or other large private-sector processor. </a:t>
            </a:r>
            <a:endParaRPr lang="en-US" dirty="0" smtClean="0"/>
          </a:p>
          <a:p>
            <a:pPr lvl="3"/>
            <a:r>
              <a:rPr lang="en-US" dirty="0" smtClean="0"/>
              <a:t>Nonetheless</a:t>
            </a:r>
            <a:r>
              <a:rPr lang="en-US" dirty="0"/>
              <a:t>, there may be differences by bank size in the use of these technologies, even when most of the processing is performed by a third party.</a:t>
            </a:r>
            <a:endParaRPr lang="fr-FR" dirty="0"/>
          </a:p>
          <a:p>
            <a:pPr lvl="1"/>
            <a:endParaRPr lang="fr-FR" sz="1600" dirty="0"/>
          </a:p>
          <a:p>
            <a:pPr lvl="1"/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818796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3"/>
                </a:solidFill>
              </a:rPr>
              <a:t>2. </a:t>
            </a:r>
            <a:r>
              <a:rPr lang="fr-FR" dirty="0" smtClean="0"/>
              <a:t>« </a:t>
            </a:r>
            <a:r>
              <a:rPr lang="fr-FR" dirty="0" err="1" smtClean="0"/>
              <a:t>Big</a:t>
            </a:r>
            <a:r>
              <a:rPr lang="fr-FR" dirty="0" smtClean="0"/>
              <a:t> » versus « Small »?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 smtClean="0"/>
              <a:t>Is </a:t>
            </a:r>
            <a:r>
              <a:rPr lang="fr-FR" sz="1800" dirty="0" err="1" smtClean="0"/>
              <a:t>Big</a:t>
            </a:r>
            <a:r>
              <a:rPr lang="fr-FR" sz="1800" dirty="0" smtClean="0"/>
              <a:t> </a:t>
            </a:r>
            <a:r>
              <a:rPr lang="fr-FR" sz="1800" dirty="0" err="1" smtClean="0"/>
              <a:t>still</a:t>
            </a:r>
            <a:r>
              <a:rPr lang="fr-FR" sz="1800" dirty="0" smtClean="0"/>
              <a:t> </a:t>
            </a:r>
            <a:r>
              <a:rPr lang="fr-FR" sz="1800" dirty="0" err="1" smtClean="0"/>
              <a:t>Beautiful</a:t>
            </a:r>
            <a:r>
              <a:rPr lang="fr-FR" sz="1800" dirty="0" smtClean="0"/>
              <a:t>?</a:t>
            </a:r>
          </a:p>
          <a:p>
            <a:pPr lvl="1"/>
            <a:r>
              <a:rPr lang="en-US" sz="1600" dirty="0" smtClean="0"/>
              <a:t>Most </a:t>
            </a:r>
            <a:r>
              <a:rPr lang="en-US" sz="1600" dirty="0"/>
              <a:t>of the important new technologies were generally adopted earlier by large firms than small </a:t>
            </a:r>
            <a:r>
              <a:rPr lang="en-US" sz="1600" dirty="0" smtClean="0"/>
              <a:t>firms </a:t>
            </a:r>
          </a:p>
          <a:p>
            <a:pPr lvl="2"/>
            <a:r>
              <a:rPr lang="en-US" sz="1400" dirty="0" smtClean="0"/>
              <a:t>Large </a:t>
            </a:r>
            <a:r>
              <a:rPr lang="en-US" sz="1400" dirty="0"/>
              <a:t>banks have generally been first to </a:t>
            </a:r>
            <a:r>
              <a:rPr lang="en-US" sz="1400" dirty="0" smtClean="0"/>
              <a:t>adopt </a:t>
            </a:r>
            <a:r>
              <a:rPr lang="en-US" sz="1400" dirty="0"/>
              <a:t>transactional Internet websites, </a:t>
            </a:r>
            <a:r>
              <a:rPr lang="en-US" sz="1400" dirty="0" smtClean="0"/>
              <a:t>use </a:t>
            </a:r>
            <a:r>
              <a:rPr lang="en-US" sz="1400" dirty="0"/>
              <a:t>electronic payments technologies, </a:t>
            </a:r>
            <a:r>
              <a:rPr lang="en-US" sz="1400" dirty="0" smtClean="0"/>
              <a:t>ATMs, securitization </a:t>
            </a:r>
            <a:r>
              <a:rPr lang="en-US" sz="1400" dirty="0"/>
              <a:t>and off-balance sheet financial </a:t>
            </a:r>
            <a:r>
              <a:rPr lang="en-US" sz="1400" dirty="0" smtClean="0"/>
              <a:t>activities, portfolio </a:t>
            </a:r>
            <a:r>
              <a:rPr lang="en-US" sz="1400" dirty="0"/>
              <a:t>risk models for dealing with proposed Basle international capital </a:t>
            </a:r>
            <a:r>
              <a:rPr lang="en-US" sz="1400" dirty="0" smtClean="0"/>
              <a:t>standards, etc. </a:t>
            </a:r>
          </a:p>
          <a:p>
            <a:pPr lvl="1"/>
            <a:r>
              <a:rPr lang="fr-FR" sz="1600" dirty="0"/>
              <a:t>The </a:t>
            </a:r>
            <a:r>
              <a:rPr lang="fr-FR" sz="1600" dirty="0" err="1"/>
              <a:t>cost</a:t>
            </a:r>
            <a:r>
              <a:rPr lang="fr-FR" sz="1600" dirty="0"/>
              <a:t> of </a:t>
            </a:r>
            <a:r>
              <a:rPr lang="fr-FR" sz="1600" dirty="0" err="1"/>
              <a:t>history</a:t>
            </a:r>
            <a:endParaRPr lang="fr-FR" sz="1600" dirty="0"/>
          </a:p>
          <a:p>
            <a:pPr lvl="2"/>
            <a:r>
              <a:rPr lang="fr-FR" sz="1400" dirty="0"/>
              <a:t>As </a:t>
            </a:r>
            <a:r>
              <a:rPr lang="fr-FR" sz="1400" dirty="0" err="1"/>
              <a:t>traditional</a:t>
            </a:r>
            <a:r>
              <a:rPr lang="fr-FR" sz="1400" dirty="0"/>
              <a:t> </a:t>
            </a:r>
            <a:r>
              <a:rPr lang="fr-FR" sz="1400" dirty="0" err="1"/>
              <a:t>big</a:t>
            </a:r>
            <a:r>
              <a:rPr lang="fr-FR" sz="1400" dirty="0"/>
              <a:t> </a:t>
            </a:r>
            <a:r>
              <a:rPr lang="fr-FR" sz="1400" dirty="0" err="1"/>
              <a:t>banks</a:t>
            </a:r>
            <a:r>
              <a:rPr lang="fr-FR" sz="1400" dirty="0"/>
              <a:t> have been </a:t>
            </a:r>
            <a:r>
              <a:rPr lang="fr-FR" sz="1400" dirty="0" err="1"/>
              <a:t>developing</a:t>
            </a:r>
            <a:r>
              <a:rPr lang="fr-FR" sz="1400" dirty="0"/>
              <a:t> IT structures for </a:t>
            </a:r>
            <a:r>
              <a:rPr lang="fr-FR" sz="1400" dirty="0" err="1"/>
              <a:t>some</a:t>
            </a:r>
            <a:r>
              <a:rPr lang="fr-FR" sz="1400" dirty="0"/>
              <a:t> </a:t>
            </a:r>
            <a:r>
              <a:rPr lang="fr-FR" sz="1400" dirty="0" err="1"/>
              <a:t>decades</a:t>
            </a:r>
            <a:r>
              <a:rPr lang="fr-FR" sz="1400" dirty="0"/>
              <a:t> </a:t>
            </a:r>
            <a:r>
              <a:rPr lang="fr-FR" sz="1400" dirty="0" err="1"/>
              <a:t>now</a:t>
            </a:r>
            <a:r>
              <a:rPr lang="fr-FR" sz="1400" dirty="0"/>
              <a:t>, </a:t>
            </a:r>
            <a:r>
              <a:rPr lang="fr-FR" sz="1400" dirty="0" err="1"/>
              <a:t>their</a:t>
            </a:r>
            <a:r>
              <a:rPr lang="fr-FR" sz="1400" dirty="0"/>
              <a:t> </a:t>
            </a:r>
            <a:r>
              <a:rPr lang="fr-FR" sz="1400" dirty="0" err="1"/>
              <a:t>activity</a:t>
            </a:r>
            <a:r>
              <a:rPr lang="fr-FR" sz="1400" dirty="0"/>
              <a:t> relies </a:t>
            </a:r>
            <a:r>
              <a:rPr lang="fr-FR" sz="1400" dirty="0" smtClean="0"/>
              <a:t>on a </a:t>
            </a:r>
            <a:r>
              <a:rPr lang="fr-FR" sz="1400" dirty="0" err="1"/>
              <a:t>very</a:t>
            </a:r>
            <a:r>
              <a:rPr lang="fr-FR" sz="1400" dirty="0"/>
              <a:t> </a:t>
            </a:r>
            <a:r>
              <a:rPr lang="fr-FR" sz="1400" dirty="0" err="1"/>
              <a:t>complex</a:t>
            </a:r>
            <a:r>
              <a:rPr lang="fr-FR" sz="1400" dirty="0"/>
              <a:t> IT </a:t>
            </a:r>
            <a:r>
              <a:rPr lang="fr-FR" sz="1400" dirty="0" smtClean="0"/>
              <a:t>architecture</a:t>
            </a:r>
            <a:endParaRPr lang="fr-FR" sz="1400" dirty="0"/>
          </a:p>
          <a:p>
            <a:pPr lvl="2"/>
            <a:r>
              <a:rPr lang="fr-FR" sz="1400" dirty="0" smtClean="0"/>
              <a:t>To </a:t>
            </a:r>
            <a:r>
              <a:rPr lang="fr-FR" sz="1400" dirty="0" err="1" smtClean="0"/>
              <a:t>be</a:t>
            </a:r>
            <a:r>
              <a:rPr lang="fr-FR" sz="1400" dirty="0" smtClean="0"/>
              <a:t> agile and </a:t>
            </a:r>
            <a:r>
              <a:rPr lang="fr-FR" sz="1400" dirty="0" err="1" smtClean="0"/>
              <a:t>be</a:t>
            </a:r>
            <a:r>
              <a:rPr lang="fr-FR" sz="1400" dirty="0" smtClean="0"/>
              <a:t> able to </a:t>
            </a:r>
            <a:r>
              <a:rPr lang="fr-FR" sz="1400" dirty="0" err="1" smtClean="0"/>
              <a:t>follow</a:t>
            </a:r>
            <a:r>
              <a:rPr lang="fr-FR" sz="1400" dirty="0" smtClean="0"/>
              <a:t> the </a:t>
            </a:r>
            <a:r>
              <a:rPr lang="fr-FR" sz="1400" dirty="0" err="1" smtClean="0"/>
              <a:t>market</a:t>
            </a:r>
            <a:r>
              <a:rPr lang="fr-FR" sz="1400" dirty="0" smtClean="0"/>
              <a:t> trends, </a:t>
            </a:r>
            <a:r>
              <a:rPr lang="fr-FR" sz="1400" dirty="0" err="1" smtClean="0"/>
              <a:t>they</a:t>
            </a:r>
            <a:r>
              <a:rPr lang="fr-FR" sz="1400" dirty="0" smtClean="0"/>
              <a:t> </a:t>
            </a:r>
            <a:r>
              <a:rPr lang="fr-FR" sz="1400" dirty="0" err="1" smtClean="0"/>
              <a:t>need</a:t>
            </a:r>
            <a:r>
              <a:rPr lang="fr-FR" sz="1400" dirty="0" smtClean="0"/>
              <a:t> to </a:t>
            </a:r>
            <a:r>
              <a:rPr lang="fr-FR" sz="1400" dirty="0" err="1" smtClean="0"/>
              <a:t>rethink</a:t>
            </a:r>
            <a:r>
              <a:rPr lang="fr-FR" sz="1400" dirty="0" smtClean="0"/>
              <a:t> </a:t>
            </a:r>
            <a:r>
              <a:rPr lang="fr-FR" sz="1400" dirty="0" err="1" smtClean="0"/>
              <a:t>their</a:t>
            </a:r>
            <a:r>
              <a:rPr lang="fr-FR" sz="1400" dirty="0" smtClean="0"/>
              <a:t> </a:t>
            </a:r>
            <a:r>
              <a:rPr lang="fr-FR" sz="1400" dirty="0" err="1" smtClean="0"/>
              <a:t>strategies</a:t>
            </a:r>
            <a:r>
              <a:rPr lang="fr-FR" sz="1400" dirty="0" smtClean="0"/>
              <a:t> and </a:t>
            </a:r>
            <a:r>
              <a:rPr lang="fr-FR" sz="1400" dirty="0" err="1" smtClean="0"/>
              <a:t>even</a:t>
            </a:r>
            <a:r>
              <a:rPr lang="fr-FR" sz="1400" dirty="0" smtClean="0"/>
              <a:t> « </a:t>
            </a:r>
            <a:r>
              <a:rPr lang="fr-FR" sz="1400" dirty="0" err="1" smtClean="0"/>
              <a:t>Think</a:t>
            </a:r>
            <a:r>
              <a:rPr lang="fr-FR" sz="1400" dirty="0" smtClean="0"/>
              <a:t> out of the Box »</a:t>
            </a:r>
            <a:endParaRPr lang="fr-FR" sz="1400" dirty="0" smtClean="0"/>
          </a:p>
          <a:p>
            <a:pPr lvl="1"/>
            <a:r>
              <a:rPr lang="fr-FR" sz="1600" dirty="0" err="1" smtClean="0"/>
              <a:t>Their</a:t>
            </a:r>
            <a:r>
              <a:rPr lang="fr-FR" sz="1600" dirty="0" smtClean="0"/>
              <a:t> </a:t>
            </a:r>
            <a:r>
              <a:rPr lang="fr-FR" sz="1600" dirty="0" err="1" smtClean="0"/>
              <a:t>further</a:t>
            </a:r>
            <a:r>
              <a:rPr lang="fr-FR" sz="1600" dirty="0" smtClean="0"/>
              <a:t> digital </a:t>
            </a:r>
            <a:r>
              <a:rPr lang="fr-FR" sz="1600" dirty="0" err="1" smtClean="0"/>
              <a:t>developement</a:t>
            </a:r>
            <a:r>
              <a:rPr lang="fr-FR" sz="1600" dirty="0" smtClean="0"/>
              <a:t> relies more and more on </a:t>
            </a:r>
            <a:r>
              <a:rPr lang="fr-FR" sz="1600" dirty="0" err="1" smtClean="0"/>
              <a:t>integration</a:t>
            </a:r>
            <a:r>
              <a:rPr lang="fr-FR" sz="1600" dirty="0" smtClean="0"/>
              <a:t> of new solutions</a:t>
            </a:r>
          </a:p>
          <a:p>
            <a:pPr lvl="2"/>
            <a:r>
              <a:rPr lang="fr-FR" sz="1400" dirty="0" smtClean="0"/>
              <a:t>Banks are </a:t>
            </a:r>
            <a:r>
              <a:rPr lang="fr-FR" sz="1400" dirty="0" err="1" smtClean="0"/>
              <a:t>used</a:t>
            </a:r>
            <a:r>
              <a:rPr lang="fr-FR" sz="1400" dirty="0" smtClean="0"/>
              <a:t> to </a:t>
            </a:r>
            <a:r>
              <a:rPr lang="fr-FR" sz="1400" dirty="0" err="1" smtClean="0"/>
              <a:t>perpetual</a:t>
            </a:r>
            <a:r>
              <a:rPr lang="fr-FR" sz="1400" dirty="0" smtClean="0"/>
              <a:t> </a:t>
            </a:r>
            <a:r>
              <a:rPr lang="fr-FR" sz="1400" dirty="0" err="1" smtClean="0"/>
              <a:t>evolution</a:t>
            </a:r>
            <a:r>
              <a:rPr lang="fr-FR" sz="1400" dirty="0"/>
              <a:t> </a:t>
            </a:r>
            <a:r>
              <a:rPr lang="fr-FR" sz="1400" dirty="0" smtClean="0"/>
              <a:t>: </a:t>
            </a:r>
            <a:r>
              <a:rPr lang="fr-FR" sz="1400" dirty="0" err="1" smtClean="0"/>
              <a:t>simply</a:t>
            </a:r>
            <a:r>
              <a:rPr lang="fr-FR" sz="1400" dirty="0" smtClean="0"/>
              <a:t> look at the </a:t>
            </a:r>
            <a:r>
              <a:rPr lang="fr-FR" sz="1400" dirty="0" err="1" smtClean="0"/>
              <a:t>banking</a:t>
            </a:r>
            <a:r>
              <a:rPr lang="fr-FR" sz="1400" dirty="0" smtClean="0"/>
              <a:t> </a:t>
            </a:r>
            <a:r>
              <a:rPr lang="fr-FR" sz="1400" dirty="0" err="1" smtClean="0"/>
              <a:t>activities</a:t>
            </a:r>
            <a:r>
              <a:rPr lang="fr-FR" sz="1400" dirty="0" smtClean="0"/>
              <a:t> </a:t>
            </a:r>
            <a:r>
              <a:rPr lang="fr-FR" sz="1400" dirty="0" err="1" smtClean="0"/>
              <a:t>two</a:t>
            </a:r>
            <a:r>
              <a:rPr lang="fr-FR" sz="1400" dirty="0" smtClean="0"/>
              <a:t> </a:t>
            </a:r>
            <a:r>
              <a:rPr lang="fr-FR" sz="1400" dirty="0" err="1" smtClean="0"/>
              <a:t>decades</a:t>
            </a:r>
            <a:r>
              <a:rPr lang="fr-FR" sz="1400" dirty="0" smtClean="0"/>
              <a:t> </a:t>
            </a:r>
            <a:r>
              <a:rPr lang="fr-FR" sz="1400" dirty="0" err="1" smtClean="0"/>
              <a:t>ago</a:t>
            </a:r>
            <a:endParaRPr lang="fr-FR" sz="1400" dirty="0" smtClean="0"/>
          </a:p>
          <a:p>
            <a:pPr lvl="2"/>
            <a:r>
              <a:rPr lang="fr-FR" sz="1400" dirty="0" smtClean="0"/>
              <a:t>BPCE </a:t>
            </a:r>
            <a:r>
              <a:rPr lang="fr-FR" sz="1400" dirty="0" err="1" smtClean="0"/>
              <a:t>examples</a:t>
            </a:r>
            <a:r>
              <a:rPr lang="fr-FR" sz="1400" dirty="0" smtClean="0"/>
              <a:t> </a:t>
            </a:r>
            <a:r>
              <a:rPr lang="fr-FR" sz="1400" dirty="0" err="1" smtClean="0"/>
              <a:t>with</a:t>
            </a:r>
            <a:r>
              <a:rPr lang="fr-FR" sz="1400" dirty="0" smtClean="0"/>
              <a:t> </a:t>
            </a:r>
            <a:r>
              <a:rPr lang="fr-FR" sz="1400" dirty="0" err="1" smtClean="0"/>
              <a:t>S-Money</a:t>
            </a:r>
            <a:r>
              <a:rPr lang="fr-FR" sz="1400" dirty="0" smtClean="0"/>
              <a:t>, Le Pot Commun, </a:t>
            </a:r>
            <a:r>
              <a:rPr lang="fr-FR" sz="1400" dirty="0" err="1" smtClean="0"/>
              <a:t>Depopass</a:t>
            </a:r>
            <a:r>
              <a:rPr lang="fr-FR" sz="1400" dirty="0" smtClean="0"/>
              <a:t>, </a:t>
            </a:r>
            <a:r>
              <a:rPr lang="fr-FR" sz="1400" dirty="0" err="1" smtClean="0"/>
              <a:t>Fidor</a:t>
            </a:r>
            <a:endParaRPr lang="fr-FR" sz="1400" dirty="0" smtClean="0"/>
          </a:p>
          <a:p>
            <a:pPr lvl="2"/>
            <a:r>
              <a:rPr lang="fr-FR" sz="1400" dirty="0" smtClean="0"/>
              <a:t>The BPCE </a:t>
            </a:r>
            <a:r>
              <a:rPr lang="fr-FR" sz="1400" dirty="0" err="1" smtClean="0"/>
              <a:t>strategy</a:t>
            </a:r>
            <a:r>
              <a:rPr lang="fr-FR" sz="1400" dirty="0" smtClean="0"/>
              <a:t> </a:t>
            </a:r>
            <a:r>
              <a:rPr lang="fr-FR" sz="1400" dirty="0" err="1" smtClean="0"/>
              <a:t>is</a:t>
            </a:r>
            <a:r>
              <a:rPr lang="fr-FR" sz="1400" dirty="0" smtClean="0"/>
              <a:t> </a:t>
            </a:r>
            <a:r>
              <a:rPr lang="fr-FR" sz="1400" b="1" dirty="0" smtClean="0"/>
              <a:t>Digital-</a:t>
            </a:r>
            <a:r>
              <a:rPr lang="fr-FR" sz="1400" b="1" dirty="0" err="1" smtClean="0"/>
              <a:t>Centric</a:t>
            </a:r>
            <a:endParaRPr lang="fr-FR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3923666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2. </a:t>
            </a:r>
            <a:r>
              <a:rPr lang="fr-FR" dirty="0"/>
              <a:t>« </a:t>
            </a:r>
            <a:r>
              <a:rPr lang="fr-FR" dirty="0" err="1"/>
              <a:t>Big</a:t>
            </a:r>
            <a:r>
              <a:rPr lang="fr-FR" dirty="0"/>
              <a:t> » versus « Small </a:t>
            </a:r>
            <a:r>
              <a:rPr lang="fr-FR" dirty="0" smtClean="0"/>
              <a:t>»?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 smtClean="0"/>
              <a:t>How </a:t>
            </a:r>
            <a:r>
              <a:rPr lang="fr-FR" sz="1800" dirty="0" err="1" smtClean="0"/>
              <a:t>Beautiful</a:t>
            </a:r>
            <a:r>
              <a:rPr lang="fr-FR" sz="1800" dirty="0" smtClean="0"/>
              <a:t> </a:t>
            </a:r>
            <a:r>
              <a:rPr lang="fr-FR" sz="1800" dirty="0" err="1" smtClean="0"/>
              <a:t>is</a:t>
            </a:r>
            <a:r>
              <a:rPr lang="fr-FR" sz="1800" dirty="0" smtClean="0"/>
              <a:t> Small?</a:t>
            </a:r>
          </a:p>
          <a:p>
            <a:pPr lvl="1"/>
            <a:r>
              <a:rPr lang="en-US" sz="1600" dirty="0" smtClean="0"/>
              <a:t>The “tradition” : research </a:t>
            </a:r>
            <a:r>
              <a:rPr lang="en-US" sz="1600" dirty="0"/>
              <a:t>suggests that even when there are significant scale economies associated with </a:t>
            </a:r>
            <a:r>
              <a:rPr lang="en-US" sz="1600" dirty="0" smtClean="0"/>
              <a:t>back-office </a:t>
            </a:r>
            <a:r>
              <a:rPr lang="en-US" sz="1600" dirty="0"/>
              <a:t>operations, small firms </a:t>
            </a:r>
            <a:r>
              <a:rPr lang="en-US" sz="1600" dirty="0" smtClean="0"/>
              <a:t>were </a:t>
            </a:r>
            <a:r>
              <a:rPr lang="en-US" sz="1600" dirty="0"/>
              <a:t>often able to share in the benefits of technological progress. </a:t>
            </a:r>
            <a:endParaRPr lang="en-US" sz="1600" dirty="0" smtClean="0"/>
          </a:p>
          <a:p>
            <a:pPr lvl="1"/>
            <a:r>
              <a:rPr lang="en-US" sz="1600" dirty="0" smtClean="0"/>
              <a:t>The “current” Revolution : The global financial services sector is now open to new actors</a:t>
            </a:r>
          </a:p>
          <a:p>
            <a:pPr lvl="2"/>
            <a:r>
              <a:rPr lang="en-US" sz="1400" dirty="0" smtClean="0"/>
              <a:t>Thanks to EU regulation (PSP, etc.)</a:t>
            </a:r>
          </a:p>
          <a:p>
            <a:pPr lvl="2"/>
            <a:r>
              <a:rPr lang="en-US" sz="1400" dirty="0" smtClean="0"/>
              <a:t>Thanks to Internet / Mobile / Cloud Technologies</a:t>
            </a:r>
          </a:p>
          <a:p>
            <a:pPr lvl="2"/>
            <a:r>
              <a:rPr lang="en-US" sz="1400" dirty="0" smtClean="0"/>
              <a:t>Thanks to high innovative initiatives (Silicon Valley, Estonia, Asia, etc.) </a:t>
            </a:r>
          </a:p>
          <a:p>
            <a:pPr lvl="2"/>
            <a:r>
              <a:rPr lang="en-US" sz="1400" dirty="0" smtClean="0"/>
              <a:t>Thanks to the so far unsatisfied needs : Africa</a:t>
            </a:r>
          </a:p>
          <a:p>
            <a:pPr lvl="1"/>
            <a:r>
              <a:rPr lang="en-US" dirty="0" smtClean="0"/>
              <a:t>A « new » perspective : the User Experience</a:t>
            </a:r>
          </a:p>
          <a:p>
            <a:pPr lvl="2"/>
            <a:r>
              <a:rPr lang="en-US" sz="1400" dirty="0" smtClean="0"/>
              <a:t>Leeds to a higher level of competition </a:t>
            </a:r>
          </a:p>
          <a:p>
            <a:pPr lvl="2"/>
            <a:r>
              <a:rPr lang="en-US" sz="1400" dirty="0" smtClean="0"/>
              <a:t>From a vertical to a horizontal perspective : the user has access to all possibilities in a globalized world </a:t>
            </a:r>
          </a:p>
          <a:p>
            <a:pPr lvl="2"/>
            <a:r>
              <a:rPr lang="en-US" sz="1400" dirty="0" smtClean="0"/>
              <a:t>Impact of transparency and information</a:t>
            </a:r>
          </a:p>
        </p:txBody>
      </p:sp>
    </p:spTree>
    <p:extLst>
      <p:ext uri="{BB962C8B-B14F-4D97-AF65-F5344CB8AC3E}">
        <p14:creationId xmlns:p14="http://schemas.microsoft.com/office/powerpoint/2010/main" val="4090485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3"/>
                </a:solidFill>
              </a:rPr>
              <a:t>3.</a:t>
            </a:r>
            <a:r>
              <a:rPr lang="fr-FR" dirty="0" smtClean="0"/>
              <a:t> </a:t>
            </a:r>
            <a:r>
              <a:rPr lang="fr-FR" dirty="0" err="1" smtClean="0"/>
              <a:t>Who</a:t>
            </a:r>
            <a:r>
              <a:rPr lang="fr-FR" dirty="0" smtClean="0"/>
              <a:t> </a:t>
            </a:r>
            <a:r>
              <a:rPr lang="fr-FR" dirty="0" err="1" smtClean="0"/>
              <a:t>wins</a:t>
            </a:r>
            <a:r>
              <a:rPr lang="fr-FR" dirty="0" smtClean="0"/>
              <a:t>? </a:t>
            </a:r>
            <a:r>
              <a:rPr lang="fr-FR" i="1" dirty="0" smtClean="0"/>
              <a:t>« </a:t>
            </a:r>
            <a:r>
              <a:rPr lang="fr-FR" i="1" dirty="0" err="1" smtClean="0"/>
              <a:t>Coopetition</a:t>
            </a:r>
            <a:r>
              <a:rPr lang="fr-FR" i="1" dirty="0" smtClean="0"/>
              <a:t> »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 smtClean="0"/>
              <a:t>Small </a:t>
            </a:r>
            <a:r>
              <a:rPr lang="fr-FR" sz="1800" dirty="0" err="1" smtClean="0"/>
              <a:t>entities</a:t>
            </a:r>
            <a:r>
              <a:rPr lang="fr-FR" sz="1800" dirty="0" smtClean="0"/>
              <a:t> </a:t>
            </a:r>
            <a:r>
              <a:rPr lang="fr-FR" sz="1800" dirty="0" err="1" smtClean="0"/>
              <a:t>need</a:t>
            </a:r>
            <a:r>
              <a:rPr lang="fr-FR" sz="1800" dirty="0" smtClean="0"/>
              <a:t> the </a:t>
            </a:r>
            <a:r>
              <a:rPr lang="fr-FR" sz="1800" dirty="0" err="1" smtClean="0"/>
              <a:t>Big</a:t>
            </a:r>
            <a:r>
              <a:rPr lang="fr-FR" sz="1800" dirty="0" smtClean="0"/>
              <a:t> Banks</a:t>
            </a:r>
          </a:p>
          <a:p>
            <a:pPr lvl="1"/>
            <a:r>
              <a:rPr lang="fr-FR" sz="1600" dirty="0" err="1"/>
              <a:t>Why</a:t>
            </a:r>
            <a:r>
              <a:rPr lang="fr-FR" sz="1600" dirty="0"/>
              <a:t> the Banks are </a:t>
            </a:r>
            <a:r>
              <a:rPr lang="fr-FR" sz="1600" dirty="0" err="1"/>
              <a:t>still</a:t>
            </a:r>
            <a:r>
              <a:rPr lang="fr-FR" sz="1600" dirty="0"/>
              <a:t> essential </a:t>
            </a:r>
            <a:r>
              <a:rPr lang="fr-FR" sz="1600" dirty="0" err="1"/>
              <a:t>stakeholders</a:t>
            </a:r>
            <a:endParaRPr lang="fr-FR" sz="1600" dirty="0"/>
          </a:p>
          <a:p>
            <a:pPr lvl="2"/>
            <a:r>
              <a:rPr lang="fr-FR" sz="1400" b="1" dirty="0" smtClean="0"/>
              <a:t>Trust</a:t>
            </a:r>
          </a:p>
          <a:p>
            <a:pPr lvl="2"/>
            <a:r>
              <a:rPr lang="fr-FR" sz="1400" dirty="0" err="1" smtClean="0"/>
              <a:t>Experience</a:t>
            </a:r>
            <a:endParaRPr lang="fr-FR" sz="1400" dirty="0" smtClean="0"/>
          </a:p>
          <a:p>
            <a:pPr lvl="2"/>
            <a:r>
              <a:rPr lang="fr-FR" sz="1400" dirty="0" smtClean="0"/>
              <a:t>Customer </a:t>
            </a:r>
            <a:r>
              <a:rPr lang="fr-FR" sz="1400" dirty="0"/>
              <a:t>base</a:t>
            </a:r>
          </a:p>
          <a:p>
            <a:pPr lvl="2"/>
            <a:r>
              <a:rPr lang="fr-FR" sz="1400" dirty="0"/>
              <a:t>Access to the </a:t>
            </a:r>
            <a:r>
              <a:rPr lang="fr-FR" sz="1400" dirty="0" err="1"/>
              <a:t>Authorities</a:t>
            </a:r>
            <a:r>
              <a:rPr lang="fr-FR" sz="1400" dirty="0"/>
              <a:t> in a long lasting </a:t>
            </a:r>
            <a:r>
              <a:rPr lang="fr-FR" sz="1400" dirty="0" err="1"/>
              <a:t>fruitful</a:t>
            </a:r>
            <a:r>
              <a:rPr lang="fr-FR" sz="1400" dirty="0"/>
              <a:t> </a:t>
            </a:r>
            <a:r>
              <a:rPr lang="fr-FR" sz="1400" dirty="0" smtClean="0"/>
              <a:t>dialogue</a:t>
            </a:r>
          </a:p>
          <a:p>
            <a:pPr lvl="2"/>
            <a:r>
              <a:rPr lang="fr-FR" sz="1400" dirty="0" smtClean="0"/>
              <a:t>Information about the client</a:t>
            </a:r>
          </a:p>
          <a:p>
            <a:pPr lvl="2"/>
            <a:r>
              <a:rPr lang="fr-FR" sz="1400" dirty="0" smtClean="0"/>
              <a:t>Size / Economies of </a:t>
            </a:r>
            <a:r>
              <a:rPr lang="fr-FR" sz="1400" dirty="0" err="1" smtClean="0"/>
              <a:t>scale</a:t>
            </a:r>
            <a:endParaRPr lang="fr-FR" sz="1400" dirty="0"/>
          </a:p>
          <a:p>
            <a:pPr lvl="2"/>
            <a:endParaRPr lang="fr-FR" sz="1400" b="1" dirty="0"/>
          </a:p>
          <a:p>
            <a:r>
              <a:rPr lang="fr-FR" sz="1800" dirty="0" err="1" smtClean="0"/>
              <a:t>Big</a:t>
            </a:r>
            <a:r>
              <a:rPr lang="fr-FR" sz="1800" dirty="0" smtClean="0"/>
              <a:t> Banks </a:t>
            </a:r>
            <a:r>
              <a:rPr lang="fr-FR" sz="1800" dirty="0" err="1" smtClean="0"/>
              <a:t>need</a:t>
            </a:r>
            <a:r>
              <a:rPr lang="fr-FR" sz="1800" dirty="0" smtClean="0"/>
              <a:t> to </a:t>
            </a:r>
            <a:r>
              <a:rPr lang="fr-FR" sz="1800" dirty="0" err="1" smtClean="0"/>
              <a:t>cooperate</a:t>
            </a:r>
            <a:r>
              <a:rPr lang="fr-FR" sz="1800" dirty="0" smtClean="0"/>
              <a:t> </a:t>
            </a:r>
            <a:r>
              <a:rPr lang="fr-FR" sz="1800" dirty="0" err="1" smtClean="0"/>
              <a:t>with</a:t>
            </a:r>
            <a:r>
              <a:rPr lang="fr-FR" sz="1800" dirty="0" smtClean="0"/>
              <a:t> </a:t>
            </a:r>
            <a:r>
              <a:rPr lang="fr-FR" sz="1800" dirty="0" err="1" smtClean="0"/>
              <a:t>Smaller</a:t>
            </a:r>
            <a:r>
              <a:rPr lang="fr-FR" sz="1800" dirty="0" smtClean="0"/>
              <a:t> </a:t>
            </a:r>
            <a:r>
              <a:rPr lang="fr-FR" sz="1800" dirty="0" err="1" smtClean="0"/>
              <a:t>entities</a:t>
            </a:r>
            <a:endParaRPr lang="fr-FR" sz="1800" dirty="0" smtClean="0"/>
          </a:p>
          <a:p>
            <a:pPr lvl="1"/>
            <a:r>
              <a:rPr lang="fr-FR" sz="1600" dirty="0" smtClean="0"/>
              <a:t>New Digital </a:t>
            </a:r>
            <a:r>
              <a:rPr lang="fr-FR" sz="1600" dirty="0" err="1" smtClean="0"/>
              <a:t>products</a:t>
            </a:r>
            <a:r>
              <a:rPr lang="fr-FR" sz="1600" dirty="0" smtClean="0"/>
              <a:t> at a </a:t>
            </a:r>
            <a:r>
              <a:rPr lang="fr-FR" sz="1600" dirty="0" err="1" smtClean="0"/>
              <a:t>very</a:t>
            </a:r>
            <a:r>
              <a:rPr lang="fr-FR" sz="1600" dirty="0" smtClean="0"/>
              <a:t> </a:t>
            </a:r>
            <a:r>
              <a:rPr lang="fr-FR" sz="1600" dirty="0" err="1" smtClean="0"/>
              <a:t>low</a:t>
            </a:r>
            <a:r>
              <a:rPr lang="fr-FR" sz="1600" dirty="0" smtClean="0"/>
              <a:t> </a:t>
            </a:r>
            <a:r>
              <a:rPr lang="fr-FR" sz="1600" dirty="0" err="1" smtClean="0"/>
              <a:t>price</a:t>
            </a:r>
            <a:endParaRPr lang="fr-FR" sz="1600" dirty="0" smtClean="0"/>
          </a:p>
          <a:p>
            <a:pPr lvl="2"/>
            <a:r>
              <a:rPr lang="fr-FR" sz="1400" dirty="0" err="1" smtClean="0"/>
              <a:t>Competing</a:t>
            </a:r>
            <a:r>
              <a:rPr lang="fr-FR" sz="1400" dirty="0" smtClean="0"/>
              <a:t> </a:t>
            </a:r>
            <a:r>
              <a:rPr lang="fr-FR" sz="1400" dirty="0" err="1" smtClean="0"/>
              <a:t>with</a:t>
            </a:r>
            <a:r>
              <a:rPr lang="fr-FR" sz="1400" dirty="0" smtClean="0"/>
              <a:t> the </a:t>
            </a:r>
            <a:r>
              <a:rPr lang="fr-FR" sz="1400" dirty="0" err="1" smtClean="0"/>
              <a:t>existing</a:t>
            </a:r>
            <a:r>
              <a:rPr lang="fr-FR" sz="1400" dirty="0" smtClean="0"/>
              <a:t> </a:t>
            </a:r>
            <a:r>
              <a:rPr lang="fr-FR" sz="1400" dirty="0" err="1" smtClean="0"/>
              <a:t>products</a:t>
            </a:r>
            <a:r>
              <a:rPr lang="fr-FR" sz="1400" dirty="0" smtClean="0"/>
              <a:t> </a:t>
            </a:r>
            <a:r>
              <a:rPr lang="fr-FR" sz="1400" dirty="0" err="1" smtClean="0"/>
              <a:t>within</a:t>
            </a:r>
            <a:r>
              <a:rPr lang="fr-FR" sz="1400" dirty="0" smtClean="0"/>
              <a:t> the Banks</a:t>
            </a:r>
          </a:p>
          <a:p>
            <a:pPr lvl="2"/>
            <a:r>
              <a:rPr lang="fr-FR" sz="1400" dirty="0" err="1" smtClean="0"/>
              <a:t>Creating</a:t>
            </a:r>
            <a:r>
              <a:rPr lang="fr-FR" sz="1400" dirty="0" smtClean="0"/>
              <a:t> new </a:t>
            </a:r>
            <a:r>
              <a:rPr lang="fr-FR" sz="1400" dirty="0" err="1" smtClean="0"/>
              <a:t>products</a:t>
            </a:r>
            <a:r>
              <a:rPr lang="fr-FR" sz="1400" dirty="0" smtClean="0"/>
              <a:t> </a:t>
            </a:r>
            <a:r>
              <a:rPr lang="fr-FR" sz="1400" dirty="0" err="1" smtClean="0"/>
              <a:t>better</a:t>
            </a:r>
            <a:r>
              <a:rPr lang="fr-FR" sz="1400" dirty="0" smtClean="0"/>
              <a:t> </a:t>
            </a:r>
            <a:r>
              <a:rPr lang="fr-FR" sz="1400" dirty="0" err="1" smtClean="0"/>
              <a:t>adressing</a:t>
            </a:r>
            <a:r>
              <a:rPr lang="fr-FR" sz="1400" dirty="0" smtClean="0"/>
              <a:t> the </a:t>
            </a:r>
            <a:r>
              <a:rPr lang="fr-FR" sz="1400" dirty="0" err="1" smtClean="0"/>
              <a:t>customer</a:t>
            </a:r>
            <a:r>
              <a:rPr lang="fr-FR" sz="1400" dirty="0" smtClean="0"/>
              <a:t> </a:t>
            </a:r>
            <a:r>
              <a:rPr lang="fr-FR" sz="1400" dirty="0" err="1" smtClean="0"/>
              <a:t>needs</a:t>
            </a:r>
            <a:r>
              <a:rPr lang="fr-FR" sz="1400" dirty="0" smtClean="0"/>
              <a:t> (</a:t>
            </a:r>
            <a:r>
              <a:rPr lang="fr-FR" sz="1400" dirty="0" err="1" smtClean="0"/>
              <a:t>TagPay</a:t>
            </a:r>
            <a:r>
              <a:rPr lang="fr-FR" sz="1400" dirty="0" smtClean="0"/>
              <a:t>)</a:t>
            </a:r>
          </a:p>
          <a:p>
            <a:pPr lvl="1"/>
            <a:r>
              <a:rPr lang="fr-FR" sz="1600" dirty="0" err="1" smtClean="0"/>
              <a:t>Monoline</a:t>
            </a:r>
            <a:r>
              <a:rPr lang="fr-FR" sz="1600" dirty="0" smtClean="0"/>
              <a:t> </a:t>
            </a:r>
            <a:r>
              <a:rPr lang="fr-FR" sz="1600" dirty="0" err="1" smtClean="0"/>
              <a:t>products</a:t>
            </a:r>
            <a:r>
              <a:rPr lang="fr-FR" sz="1600" dirty="0" smtClean="0"/>
              <a:t> : one </a:t>
            </a:r>
            <a:r>
              <a:rPr lang="fr-FR" sz="1600" dirty="0" err="1" smtClean="0"/>
              <a:t>company</a:t>
            </a:r>
            <a:r>
              <a:rPr lang="fr-FR" sz="1600" dirty="0" smtClean="0"/>
              <a:t> – one solution </a:t>
            </a:r>
          </a:p>
          <a:p>
            <a:pPr lvl="2"/>
            <a:r>
              <a:rPr lang="fr-FR" sz="1400" dirty="0" smtClean="0"/>
              <a:t>« Simple » </a:t>
            </a:r>
            <a:r>
              <a:rPr lang="fr-FR" sz="1400" dirty="0" err="1" smtClean="0"/>
              <a:t>banks</a:t>
            </a:r>
            <a:r>
              <a:rPr lang="fr-FR" sz="1400" dirty="0" smtClean="0"/>
              <a:t> (Compte Nickel, N26)</a:t>
            </a:r>
          </a:p>
          <a:p>
            <a:pPr lvl="2"/>
            <a:r>
              <a:rPr lang="fr-FR" sz="1400" dirty="0" smtClean="0"/>
              <a:t>International </a:t>
            </a:r>
            <a:r>
              <a:rPr lang="fr-FR" sz="1400" dirty="0" err="1" smtClean="0"/>
              <a:t>transfers</a:t>
            </a:r>
            <a:r>
              <a:rPr lang="fr-FR" sz="1400" dirty="0" smtClean="0"/>
              <a:t> (</a:t>
            </a:r>
            <a:r>
              <a:rPr lang="fr-FR" sz="1400" dirty="0" err="1" smtClean="0"/>
              <a:t>TransferWise</a:t>
            </a:r>
            <a:r>
              <a:rPr lang="fr-FR" sz="1400" dirty="0" smtClean="0"/>
              <a:t>, </a:t>
            </a:r>
            <a:r>
              <a:rPr lang="fr-FR" sz="1400" dirty="0" err="1" smtClean="0"/>
              <a:t>WesternUnion</a:t>
            </a:r>
            <a:r>
              <a:rPr lang="fr-FR" sz="1400" dirty="0" smtClean="0"/>
              <a:t>, </a:t>
            </a:r>
            <a:r>
              <a:rPr lang="fr-FR" sz="1400" dirty="0" err="1" smtClean="0"/>
              <a:t>WorldRemit</a:t>
            </a:r>
            <a:r>
              <a:rPr lang="fr-FR" sz="1400" dirty="0" smtClean="0"/>
              <a:t>, etc.)</a:t>
            </a:r>
          </a:p>
          <a:p>
            <a:pPr lvl="2"/>
            <a:r>
              <a:rPr lang="fr-FR" sz="1400" dirty="0" err="1" smtClean="0"/>
              <a:t>Aggregate</a:t>
            </a:r>
            <a:r>
              <a:rPr lang="fr-FR" sz="1400" dirty="0" smtClean="0"/>
              <a:t> </a:t>
            </a:r>
            <a:r>
              <a:rPr lang="fr-FR" sz="1400" dirty="0" err="1" smtClean="0"/>
              <a:t>accounts</a:t>
            </a:r>
            <a:r>
              <a:rPr lang="fr-FR" sz="1400" dirty="0" smtClean="0"/>
              <a:t> </a:t>
            </a:r>
            <a:endParaRPr lang="fr-FR" sz="1400" dirty="0" smtClean="0"/>
          </a:p>
          <a:p>
            <a:pPr lvl="1"/>
            <a:r>
              <a:rPr lang="fr-FR" sz="1600" dirty="0" smtClean="0"/>
              <a:t>=&gt; </a:t>
            </a:r>
            <a:r>
              <a:rPr lang="fr-FR" sz="1600" dirty="0" err="1" smtClean="0"/>
              <a:t>TagPay</a:t>
            </a:r>
            <a:r>
              <a:rPr lang="fr-FR" sz="1600" dirty="0" smtClean="0"/>
              <a:t> &amp; Société Générale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7736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sz="1600" dirty="0" smtClean="0"/>
          </a:p>
          <a:p>
            <a:pPr marL="0" indent="0" algn="ctr">
              <a:buNone/>
            </a:pPr>
            <a:endParaRPr lang="fr-FR" sz="1600" dirty="0"/>
          </a:p>
          <a:p>
            <a:pPr marL="0" indent="0" algn="ctr">
              <a:buNone/>
            </a:pPr>
            <a:endParaRPr lang="fr-FR" sz="1600" dirty="0" smtClean="0"/>
          </a:p>
          <a:p>
            <a:pPr marL="0" indent="0" algn="ctr">
              <a:buNone/>
            </a:pPr>
            <a:endParaRPr lang="fr-FR" sz="1600" dirty="0"/>
          </a:p>
          <a:p>
            <a:pPr marL="0" indent="0" algn="ctr">
              <a:buNone/>
            </a:pPr>
            <a:r>
              <a:rPr lang="fr-FR" sz="1600" dirty="0" err="1" smtClean="0"/>
              <a:t>Thank</a:t>
            </a:r>
            <a:r>
              <a:rPr lang="fr-FR" sz="1600" dirty="0" smtClean="0"/>
              <a:t> </a:t>
            </a:r>
            <a:r>
              <a:rPr lang="fr-FR" sz="1600" dirty="0" err="1" smtClean="0"/>
              <a:t>you</a:t>
            </a:r>
            <a:r>
              <a:rPr lang="fr-FR" sz="1600" dirty="0" smtClean="0"/>
              <a:t> for </a:t>
            </a:r>
            <a:r>
              <a:rPr lang="fr-FR" sz="1600" dirty="0" err="1" smtClean="0"/>
              <a:t>your</a:t>
            </a:r>
            <a:r>
              <a:rPr lang="fr-FR" sz="1600" dirty="0" smtClean="0"/>
              <a:t> </a:t>
            </a:r>
            <a:r>
              <a:rPr lang="fr-FR" sz="1600" dirty="0" err="1" smtClean="0"/>
              <a:t>kind</a:t>
            </a:r>
            <a:r>
              <a:rPr lang="fr-FR" sz="1600" dirty="0" smtClean="0"/>
              <a:t> attention </a:t>
            </a:r>
          </a:p>
          <a:p>
            <a:pPr marL="0" indent="0" algn="ctr">
              <a:buNone/>
            </a:pPr>
            <a:endParaRPr lang="fr-FR" sz="1600" dirty="0"/>
          </a:p>
          <a:p>
            <a:pPr marL="0" indent="0" algn="ctr">
              <a:buNone/>
            </a:pPr>
            <a:endParaRPr lang="fr-FR" sz="1600" dirty="0" smtClean="0"/>
          </a:p>
          <a:p>
            <a:pPr marL="0" indent="0" algn="ctr">
              <a:buNone/>
            </a:pPr>
            <a:endParaRPr lang="fr-FR" sz="1600" dirty="0"/>
          </a:p>
          <a:p>
            <a:pPr marL="0" indent="0" algn="ctr">
              <a:buNone/>
            </a:pPr>
            <a:r>
              <a:rPr lang="fr-FR" sz="1400" dirty="0" smtClean="0"/>
              <a:t>Dr. Estelle </a:t>
            </a:r>
            <a:r>
              <a:rPr lang="fr-FR" sz="1400" dirty="0" err="1" smtClean="0"/>
              <a:t>Brack</a:t>
            </a:r>
            <a:endParaRPr lang="fr-FR" sz="1400" dirty="0" smtClean="0"/>
          </a:p>
          <a:p>
            <a:pPr marL="0" indent="0" algn="ctr">
              <a:buNone/>
            </a:pPr>
            <a:r>
              <a:rPr lang="fr-FR" sz="1400" b="0" dirty="0" smtClean="0"/>
              <a:t>Program Director for </a:t>
            </a:r>
            <a:r>
              <a:rPr lang="fr-FR" sz="1400" b="0" dirty="0" err="1" smtClean="0"/>
              <a:t>Payments</a:t>
            </a:r>
            <a:r>
              <a:rPr lang="fr-FR" sz="1400" b="0" dirty="0" smtClean="0"/>
              <a:t> @ BPCE</a:t>
            </a:r>
          </a:p>
          <a:p>
            <a:pPr marL="0" indent="0" algn="ctr">
              <a:buNone/>
            </a:pPr>
            <a:r>
              <a:rPr lang="fr-FR" sz="1400" b="0" dirty="0" smtClean="0">
                <a:hlinkClick r:id="rId2"/>
              </a:rPr>
              <a:t>Estelle.Brack@bpce.fr</a:t>
            </a:r>
            <a:endParaRPr lang="fr-FR" sz="1400" b="0" dirty="0" smtClean="0"/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39751338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Personnalisé 3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Modèle par défau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3">
        <a:dk1>
          <a:srgbClr val="000000"/>
        </a:dk1>
        <a:lt1>
          <a:srgbClr val="FFFFFF"/>
        </a:lt1>
        <a:dk2>
          <a:srgbClr val="825D69"/>
        </a:dk2>
        <a:lt2>
          <a:srgbClr val="E3E4E4"/>
        </a:lt2>
        <a:accent1>
          <a:srgbClr val="581D74"/>
        </a:accent1>
        <a:accent2>
          <a:srgbClr val="D3A8EE"/>
        </a:accent2>
        <a:accent3>
          <a:srgbClr val="FFFFFF"/>
        </a:accent3>
        <a:accent4>
          <a:srgbClr val="000000"/>
        </a:accent4>
        <a:accent5>
          <a:srgbClr val="B4ABBC"/>
        </a:accent5>
        <a:accent6>
          <a:srgbClr val="BF98D8"/>
        </a:accent6>
        <a:hlink>
          <a:srgbClr val="F47920"/>
        </a:hlink>
        <a:folHlink>
          <a:srgbClr val="BDCF4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4">
        <a:dk1>
          <a:srgbClr val="000000"/>
        </a:dk1>
        <a:lt1>
          <a:srgbClr val="FFFFFF"/>
        </a:lt1>
        <a:dk2>
          <a:srgbClr val="825D69"/>
        </a:dk2>
        <a:lt2>
          <a:srgbClr val="E3E4E4"/>
        </a:lt2>
        <a:accent1>
          <a:srgbClr val="581D74"/>
        </a:accent1>
        <a:accent2>
          <a:srgbClr val="A778AE"/>
        </a:accent2>
        <a:accent3>
          <a:srgbClr val="FFFFFF"/>
        </a:accent3>
        <a:accent4>
          <a:srgbClr val="000000"/>
        </a:accent4>
        <a:accent5>
          <a:srgbClr val="B4ABBC"/>
        </a:accent5>
        <a:accent6>
          <a:srgbClr val="976C9D"/>
        </a:accent6>
        <a:hlink>
          <a:srgbClr val="F47920"/>
        </a:hlink>
        <a:folHlink>
          <a:srgbClr val="BDCF4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160</TotalTime>
  <Words>621</Words>
  <Application>Microsoft Office PowerPoint</Application>
  <PresentationFormat>Affichage à l'écran (4:3)</PresentationFormat>
  <Paragraphs>84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blank</vt:lpstr>
      <vt:lpstr>Marketing Digital Banking Products</vt:lpstr>
      <vt:lpstr>1. Some historical perspctives</vt:lpstr>
      <vt:lpstr>1. Some historical perspctives</vt:lpstr>
      <vt:lpstr>2. « Big » versus « Small »?</vt:lpstr>
      <vt:lpstr>2. « Big » versus « Small »?</vt:lpstr>
      <vt:lpstr>3. Who wins? « Coopetition »</vt:lpstr>
      <vt:lpstr>Présentation PowerPoint</vt:lpstr>
    </vt:vector>
  </TitlesOfParts>
  <Company>BPCE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Digital Banking Products</dc:title>
  <dc:creator>brack</dc:creator>
  <cp:lastModifiedBy>brack</cp:lastModifiedBy>
  <cp:revision>17</cp:revision>
  <cp:lastPrinted>2016-09-19T08:52:11Z</cp:lastPrinted>
  <dcterms:created xsi:type="dcterms:W3CDTF">2016-09-19T07:07:10Z</dcterms:created>
  <dcterms:modified xsi:type="dcterms:W3CDTF">2016-09-19T10:22:49Z</dcterms:modified>
</cp:coreProperties>
</file>