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Lst>
  <p:notesMasterIdLst>
    <p:notesMasterId r:id="rId40"/>
  </p:notesMasterIdLst>
  <p:sldIdLst>
    <p:sldId id="259" r:id="rId2"/>
    <p:sldId id="260" r:id="rId3"/>
    <p:sldId id="261" r:id="rId4"/>
    <p:sldId id="262" r:id="rId5"/>
    <p:sldId id="263" r:id="rId6"/>
    <p:sldId id="264" r:id="rId7"/>
    <p:sldId id="265" r:id="rId8"/>
    <p:sldId id="266" r:id="rId9"/>
    <p:sldId id="304" r:id="rId10"/>
    <p:sldId id="267" r:id="rId11"/>
    <p:sldId id="303" r:id="rId12"/>
    <p:sldId id="302" r:id="rId13"/>
    <p:sldId id="268" r:id="rId14"/>
    <p:sldId id="270" r:id="rId15"/>
    <p:sldId id="296" r:id="rId16"/>
    <p:sldId id="297" r:id="rId17"/>
    <p:sldId id="272" r:id="rId18"/>
    <p:sldId id="273" r:id="rId19"/>
    <p:sldId id="274" r:id="rId20"/>
    <p:sldId id="275" r:id="rId21"/>
    <p:sldId id="276" r:id="rId22"/>
    <p:sldId id="277" r:id="rId23"/>
    <p:sldId id="278" r:id="rId24"/>
    <p:sldId id="279" r:id="rId25"/>
    <p:sldId id="282" r:id="rId26"/>
    <p:sldId id="298" r:id="rId27"/>
    <p:sldId id="283" r:id="rId28"/>
    <p:sldId id="284" r:id="rId29"/>
    <p:sldId id="285" r:id="rId30"/>
    <p:sldId id="287" r:id="rId31"/>
    <p:sldId id="288" r:id="rId32"/>
    <p:sldId id="291" r:id="rId33"/>
    <p:sldId id="292" r:id="rId34"/>
    <p:sldId id="293" r:id="rId35"/>
    <p:sldId id="294" r:id="rId36"/>
    <p:sldId id="299" r:id="rId37"/>
    <p:sldId id="301" r:id="rId38"/>
    <p:sldId id="300" r:id="rId39"/>
  </p:sldIdLst>
  <p:sldSz cx="9144000" cy="6858000" type="screen4x3"/>
  <p:notesSz cx="6797675" cy="9872663"/>
  <p:defaultTextStyle>
    <a:defPPr>
      <a:defRPr lang="fr-FR"/>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B6AC"/>
    <a:srgbClr val="007381"/>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84" autoAdjust="0"/>
  </p:normalViewPr>
  <p:slideViewPr>
    <p:cSldViewPr>
      <p:cViewPr>
        <p:scale>
          <a:sx n="70" d="100"/>
          <a:sy n="70" d="100"/>
        </p:scale>
        <p:origin x="-516" y="-2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39675FCC-92BD-487E-A329-B198D73722CE}" type="datetimeFigureOut">
              <a:rPr lang="fr-FR" smtClean="0"/>
              <a:t>17/06/2013</a:t>
            </a:fld>
            <a:endParaRPr lang="fr-FR"/>
          </a:p>
        </p:txBody>
      </p:sp>
      <p:sp>
        <p:nvSpPr>
          <p:cNvPr id="4" name="Espace réservé de l'image des diapositives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689475"/>
            <a:ext cx="5438775" cy="4443413"/>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377363"/>
            <a:ext cx="2946400" cy="49371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377363"/>
            <a:ext cx="2946400" cy="493712"/>
          </a:xfrm>
          <a:prstGeom prst="rect">
            <a:avLst/>
          </a:prstGeom>
        </p:spPr>
        <p:txBody>
          <a:bodyPr vert="horz" lIns="91440" tIns="45720" rIns="91440" bIns="45720" rtlCol="0" anchor="b"/>
          <a:lstStyle>
            <a:lvl1pPr algn="r">
              <a:defRPr sz="1200"/>
            </a:lvl1pPr>
          </a:lstStyle>
          <a:p>
            <a:fld id="{43BBB8BC-B402-4C6F-AE56-3E9F3B9273A3}" type="slidenum">
              <a:rPr lang="fr-FR" smtClean="0"/>
              <a:t>‹N°›</a:t>
            </a:fld>
            <a:endParaRPr lang="fr-FR"/>
          </a:p>
        </p:txBody>
      </p:sp>
    </p:spTree>
    <p:extLst>
      <p:ext uri="{BB962C8B-B14F-4D97-AF65-F5344CB8AC3E}">
        <p14:creationId xmlns:p14="http://schemas.microsoft.com/office/powerpoint/2010/main" val="3950522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http://www.fbf.fr/fr/contexte-reglementaire-et-juridique/cadre-juridique/la-directive-crd4-et-le-reglement-crr</a:t>
            </a:r>
          </a:p>
        </p:txBody>
      </p:sp>
      <p:sp>
        <p:nvSpPr>
          <p:cNvPr id="4" name="Espace réservé du numéro de diapositive 3"/>
          <p:cNvSpPr>
            <a:spLocks noGrp="1"/>
          </p:cNvSpPr>
          <p:nvPr>
            <p:ph type="sldNum" sz="quarter" idx="10"/>
          </p:nvPr>
        </p:nvSpPr>
        <p:spPr/>
        <p:txBody>
          <a:bodyPr/>
          <a:lstStyle/>
          <a:p>
            <a:fld id="{AEDF835C-BF2F-4F5C-8192-FBE96BF068FC}" type="slidenum">
              <a:rPr lang="fr-FR" smtClean="0"/>
              <a:pPr/>
              <a:t>13</a:t>
            </a:fld>
            <a:endParaRPr lang="fr-FR"/>
          </a:p>
        </p:txBody>
      </p:sp>
    </p:spTree>
    <p:extLst>
      <p:ext uri="{BB962C8B-B14F-4D97-AF65-F5344CB8AC3E}">
        <p14:creationId xmlns:p14="http://schemas.microsoft.com/office/powerpoint/2010/main" val="694742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http://www.fbf.fr/fr/contexte-reglementaire-et-juridique/cadre-juridique/la-directive-crd4-et-le-reglement-crr</a:t>
            </a:r>
          </a:p>
        </p:txBody>
      </p:sp>
      <p:sp>
        <p:nvSpPr>
          <p:cNvPr id="4" name="Espace réservé du numéro de diapositive 3"/>
          <p:cNvSpPr>
            <a:spLocks noGrp="1"/>
          </p:cNvSpPr>
          <p:nvPr>
            <p:ph type="sldNum" sz="quarter" idx="10"/>
          </p:nvPr>
        </p:nvSpPr>
        <p:spPr/>
        <p:txBody>
          <a:bodyPr/>
          <a:lstStyle/>
          <a:p>
            <a:fld id="{AEDF835C-BF2F-4F5C-8192-FBE96BF068FC}" type="slidenum">
              <a:rPr lang="fr-FR" smtClean="0"/>
              <a:pPr/>
              <a:t>15</a:t>
            </a:fld>
            <a:endParaRPr lang="fr-FR"/>
          </a:p>
        </p:txBody>
      </p:sp>
    </p:spTree>
    <p:extLst>
      <p:ext uri="{BB962C8B-B14F-4D97-AF65-F5344CB8AC3E}">
        <p14:creationId xmlns:p14="http://schemas.microsoft.com/office/powerpoint/2010/main" val="694742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http://www.fbf.fr/fr/contexte-reglementaire-et-juridique/cadre-juridique/la-directive-crd4-et-le-reglement-crr</a:t>
            </a:r>
          </a:p>
        </p:txBody>
      </p:sp>
      <p:sp>
        <p:nvSpPr>
          <p:cNvPr id="4" name="Espace réservé du numéro de diapositive 3"/>
          <p:cNvSpPr>
            <a:spLocks noGrp="1"/>
          </p:cNvSpPr>
          <p:nvPr>
            <p:ph type="sldNum" sz="quarter" idx="10"/>
          </p:nvPr>
        </p:nvSpPr>
        <p:spPr/>
        <p:txBody>
          <a:bodyPr/>
          <a:lstStyle/>
          <a:p>
            <a:fld id="{AEDF835C-BF2F-4F5C-8192-FBE96BF068FC}" type="slidenum">
              <a:rPr lang="fr-FR" smtClean="0"/>
              <a:pPr/>
              <a:t>16</a:t>
            </a:fld>
            <a:endParaRPr lang="fr-FR"/>
          </a:p>
        </p:txBody>
      </p:sp>
    </p:spTree>
    <p:extLst>
      <p:ext uri="{BB962C8B-B14F-4D97-AF65-F5344CB8AC3E}">
        <p14:creationId xmlns:p14="http://schemas.microsoft.com/office/powerpoint/2010/main" val="6947429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692150" y="-100013"/>
            <a:ext cx="1216025" cy="1800226"/>
          </a:xfrm>
          <a:prstGeom prst="rect">
            <a:avLst/>
          </a:prstGeom>
          <a:solidFill>
            <a:srgbClr val="0073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Rectangle 4"/>
          <p:cNvSpPr/>
          <p:nvPr userDrawn="1"/>
        </p:nvSpPr>
        <p:spPr>
          <a:xfrm>
            <a:off x="0" y="549275"/>
            <a:ext cx="1908175" cy="1160463"/>
          </a:xfrm>
          <a:prstGeom prst="rect">
            <a:avLst/>
          </a:prstGeom>
          <a:solidFill>
            <a:srgbClr val="44B6A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6" name="Picture 12" descr="C:\Users\olhomme\Desktop\FBF_Logo-blanc.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1213" y="660400"/>
            <a:ext cx="976312"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Rectangle 6"/>
          <p:cNvSpPr>
            <a:spLocks noGrp="1" noChangeArrowheads="1"/>
          </p:cNvSpPr>
          <p:nvPr>
            <p:ph type="ctrTitle"/>
          </p:nvPr>
        </p:nvSpPr>
        <p:spPr>
          <a:xfrm>
            <a:off x="2267744" y="295639"/>
            <a:ext cx="6414294" cy="1444625"/>
          </a:xfrm>
        </p:spPr>
        <p:txBody>
          <a:bodyPr/>
          <a:lstStyle>
            <a:lvl1pPr>
              <a:defRPr sz="4000"/>
            </a:lvl1pPr>
          </a:lstStyle>
          <a:p>
            <a:pPr lvl="0"/>
            <a:r>
              <a:rPr lang="fr-FR" noProof="0" dirty="0" smtClean="0"/>
              <a:t>Cliquez pour modifier le style du titre</a:t>
            </a:r>
          </a:p>
        </p:txBody>
      </p:sp>
      <p:sp>
        <p:nvSpPr>
          <p:cNvPr id="86023"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pPr lvl="0"/>
            <a:r>
              <a:rPr lang="fr-FR" noProof="0" dirty="0" smtClean="0"/>
              <a:t>Cliquez pour modifier le style des sous-titres du masque</a:t>
            </a:r>
          </a:p>
        </p:txBody>
      </p:sp>
      <p:sp>
        <p:nvSpPr>
          <p:cNvPr id="7" name="Rectangle 8"/>
          <p:cNvSpPr>
            <a:spLocks noGrp="1" noChangeArrowheads="1"/>
          </p:cNvSpPr>
          <p:nvPr>
            <p:ph type="dt" sz="half" idx="10"/>
          </p:nvPr>
        </p:nvSpPr>
        <p:spPr/>
        <p:txBody>
          <a:bodyPr/>
          <a:lstStyle>
            <a:lvl1pPr>
              <a:defRPr/>
            </a:lvl1pPr>
          </a:lstStyle>
          <a:p>
            <a:pPr>
              <a:defRPr/>
            </a:pPr>
            <a:endParaRPr lang="fr-FR"/>
          </a:p>
        </p:txBody>
      </p:sp>
      <p:sp>
        <p:nvSpPr>
          <p:cNvPr id="8" name="Rectangle 9"/>
          <p:cNvSpPr>
            <a:spLocks noGrp="1" noChangeArrowheads="1"/>
          </p:cNvSpPr>
          <p:nvPr>
            <p:ph type="ftr" sz="quarter" idx="11"/>
          </p:nvPr>
        </p:nvSpPr>
        <p:spPr/>
        <p:txBody>
          <a:bodyPr/>
          <a:lstStyle>
            <a:lvl1pPr>
              <a:defRPr/>
            </a:lvl1pPr>
          </a:lstStyle>
          <a:p>
            <a:pPr>
              <a:defRPr/>
            </a:pPr>
            <a:endParaRPr lang="fr-FR"/>
          </a:p>
        </p:txBody>
      </p:sp>
      <p:sp>
        <p:nvSpPr>
          <p:cNvPr id="9" name="Rectangle 10"/>
          <p:cNvSpPr>
            <a:spLocks noGrp="1" noChangeArrowheads="1"/>
          </p:cNvSpPr>
          <p:nvPr>
            <p:ph type="sldNum" sz="quarter" idx="12"/>
          </p:nvPr>
        </p:nvSpPr>
        <p:spPr/>
        <p:txBody>
          <a:bodyPr/>
          <a:lstStyle>
            <a:lvl1pPr>
              <a:defRPr/>
            </a:lvl1pPr>
          </a:lstStyle>
          <a:p>
            <a:pPr>
              <a:defRPr/>
            </a:pPr>
            <a:fld id="{AEBF5A5C-45EE-44CD-8953-7FBF447E3366}" type="slidenum">
              <a:rPr lang="fr-FR"/>
              <a:pPr>
                <a:defRPr/>
              </a:pPr>
              <a:t>‹N°›</a:t>
            </a:fld>
            <a:endParaRPr lang="fr-FR"/>
          </a:p>
        </p:txBody>
      </p:sp>
    </p:spTree>
    <p:extLst>
      <p:ext uri="{BB962C8B-B14F-4D97-AF65-F5344CB8AC3E}">
        <p14:creationId xmlns:p14="http://schemas.microsoft.com/office/powerpoint/2010/main" val="3679554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969AB4B8-6EFE-4DDD-B131-A62D660FC7A8}" type="slidenum">
              <a:rPr lang="fr-FR"/>
              <a:pPr/>
              <a:t>‹N°›</a:t>
            </a:fld>
            <a:endParaRPr lang="fr-FR"/>
          </a:p>
        </p:txBody>
      </p:sp>
    </p:spTree>
    <p:extLst>
      <p:ext uri="{BB962C8B-B14F-4D97-AF65-F5344CB8AC3E}">
        <p14:creationId xmlns:p14="http://schemas.microsoft.com/office/powerpoint/2010/main" val="2561352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72028ECA-B6F1-4563-9EE1-EF49044FFFE4}" type="slidenum">
              <a:rPr lang="fr-FR"/>
              <a:pPr/>
              <a:t>‹N°›</a:t>
            </a:fld>
            <a:endParaRPr lang="fr-FR"/>
          </a:p>
        </p:txBody>
      </p:sp>
    </p:spTree>
    <p:extLst>
      <p:ext uri="{BB962C8B-B14F-4D97-AF65-F5344CB8AC3E}">
        <p14:creationId xmlns:p14="http://schemas.microsoft.com/office/powerpoint/2010/main" val="3260343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692150" y="-100013"/>
            <a:ext cx="1216025" cy="1800226"/>
          </a:xfrm>
          <a:prstGeom prst="rect">
            <a:avLst/>
          </a:prstGeom>
          <a:solidFill>
            <a:srgbClr val="0073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27" name="Rectangle 6"/>
          <p:cNvSpPr>
            <a:spLocks noGrp="1" noChangeArrowheads="1"/>
          </p:cNvSpPr>
          <p:nvPr>
            <p:ph type="title"/>
          </p:nvPr>
        </p:nvSpPr>
        <p:spPr bwMode="auto">
          <a:xfrm>
            <a:off x="2339975" y="301625"/>
            <a:ext cx="63436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fr-FR" smtClean="0"/>
              <a:t>Cliquez pour modifier le style du titre</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endParaRPr lang="fr-FR" smtClean="0"/>
          </a:p>
          <a:p>
            <a:pPr lvl="0"/>
            <a:r>
              <a:rPr lang="fr-FR" smtClean="0"/>
              <a:t>LUTTE CONTRE LE BLANCHIMENT </a:t>
            </a:r>
          </a:p>
          <a:p>
            <a:pPr lvl="0"/>
            <a:r>
              <a:rPr lang="fr-FR" smtClean="0"/>
              <a:t>DE CAPITAUX :</a:t>
            </a:r>
          </a:p>
          <a:p>
            <a:pPr lvl="0"/>
            <a:endParaRPr lang="fr-FR" smtClean="0"/>
          </a:p>
          <a:p>
            <a:pPr lvl="0"/>
            <a:r>
              <a:rPr lang="fr-FR" smtClean="0"/>
              <a:t>LES ENJEUX DE LA 4ème DIRECTIVE</a:t>
            </a:r>
          </a:p>
          <a:p>
            <a:pPr lvl="0"/>
            <a:endParaRPr lang="fr-FR" smtClean="0"/>
          </a:p>
        </p:txBody>
      </p:sp>
      <p:sp>
        <p:nvSpPr>
          <p:cNvPr id="85000" name="Rectangle 8"/>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fr-FR"/>
          </a:p>
        </p:txBody>
      </p:sp>
      <p:sp>
        <p:nvSpPr>
          <p:cNvPr id="85001" name="Rectangle 9"/>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vl1pPr>
          </a:lstStyle>
          <a:p>
            <a:pPr>
              <a:defRPr/>
            </a:pPr>
            <a:r>
              <a:rPr lang="fr-FR"/>
              <a:t>Réunion du 27 mars 2013</a:t>
            </a:r>
          </a:p>
        </p:txBody>
      </p:sp>
      <p:sp>
        <p:nvSpPr>
          <p:cNvPr id="85002" name="Rectangle 10"/>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4833C819-0183-47B9-A226-0485B7737756}" type="slidenum">
              <a:rPr lang="fr-FR"/>
              <a:pPr>
                <a:defRPr/>
              </a:pPr>
              <a:t>‹N°›</a:t>
            </a:fld>
            <a:endParaRPr lang="fr-FR"/>
          </a:p>
        </p:txBody>
      </p:sp>
      <p:sp>
        <p:nvSpPr>
          <p:cNvPr id="11" name="Rectangle 10"/>
          <p:cNvSpPr/>
          <p:nvPr userDrawn="1"/>
        </p:nvSpPr>
        <p:spPr>
          <a:xfrm>
            <a:off x="0" y="549275"/>
            <a:ext cx="1908175" cy="1160463"/>
          </a:xfrm>
          <a:prstGeom prst="rect">
            <a:avLst/>
          </a:prstGeom>
          <a:solidFill>
            <a:srgbClr val="44B6A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1033" name="Picture 12" descr="C:\Users\olhomme\Desktop\FBF_Logo-blanc.pn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11213" y="660400"/>
            <a:ext cx="976312"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defRPr lang="fr-F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hyperlink" Target="mailto:ebrack@fbf.f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4294967295"/>
          </p:nvPr>
        </p:nvSpPr>
        <p:spPr>
          <a:xfrm>
            <a:off x="6553200" y="6248400"/>
            <a:ext cx="1905000" cy="457200"/>
          </a:xfrm>
          <a:prstGeom prst="rect">
            <a:avLst/>
          </a:prstGeom>
        </p:spPr>
        <p:txBody>
          <a:bodyPr/>
          <a:lstStyle/>
          <a:p>
            <a:fld id="{2F7F2384-ED2A-4538-AE30-D38BDA47662B}" type="slidenum">
              <a:rPr lang="fr-FR"/>
              <a:pPr/>
              <a:t>1</a:t>
            </a:fld>
            <a:endParaRPr lang="fr-FR"/>
          </a:p>
        </p:txBody>
      </p:sp>
      <p:sp>
        <p:nvSpPr>
          <p:cNvPr id="8194" name="Rectangle 2"/>
          <p:cNvSpPr>
            <a:spLocks noGrp="1" noChangeArrowheads="1"/>
          </p:cNvSpPr>
          <p:nvPr>
            <p:ph type="ctrTitle"/>
          </p:nvPr>
        </p:nvSpPr>
        <p:spPr>
          <a:xfrm>
            <a:off x="1524000" y="3413125"/>
            <a:ext cx="6961188" cy="1323439"/>
          </a:xfrm>
        </p:spPr>
        <p:txBody>
          <a:bodyPr/>
          <a:lstStyle/>
          <a:p>
            <a:r>
              <a:rPr lang="fr-FR" dirty="0">
                <a:latin typeface="Cambria" pitchFamily="18" charset="0"/>
              </a:rPr>
              <a:t>Les conséquences des évolutions réglementaires sur l’activité des établissements de crédit</a:t>
            </a:r>
          </a:p>
        </p:txBody>
      </p:sp>
      <p:sp>
        <p:nvSpPr>
          <p:cNvPr id="8195" name="Rectangle 3"/>
          <p:cNvSpPr>
            <a:spLocks noGrp="1" noChangeArrowheads="1"/>
          </p:cNvSpPr>
          <p:nvPr>
            <p:ph type="subTitle" idx="1"/>
          </p:nvPr>
        </p:nvSpPr>
        <p:spPr>
          <a:xfrm>
            <a:off x="2057400" y="4953000"/>
            <a:ext cx="6400800" cy="1034129"/>
          </a:xfrm>
        </p:spPr>
        <p:txBody>
          <a:bodyPr/>
          <a:lstStyle/>
          <a:p>
            <a:r>
              <a:rPr lang="fr-FR" sz="1800" i="1" dirty="0" smtClean="0">
                <a:solidFill>
                  <a:schemeClr val="tx1">
                    <a:lumMod val="65000"/>
                    <a:lumOff val="35000"/>
                  </a:schemeClr>
                </a:solidFill>
                <a:latin typeface="Cambria" pitchFamily="18" charset="0"/>
              </a:rPr>
              <a:t>Estelle Brack</a:t>
            </a:r>
          </a:p>
          <a:p>
            <a:r>
              <a:rPr lang="fr-FR" sz="1800" i="1" smtClean="0">
                <a:solidFill>
                  <a:schemeClr val="tx1">
                    <a:lumMod val="65000"/>
                    <a:lumOff val="35000"/>
                  </a:schemeClr>
                </a:solidFill>
                <a:latin typeface="Cambria" pitchFamily="18" charset="0"/>
              </a:rPr>
              <a:t>Séminaire IEDOM-IEOM</a:t>
            </a:r>
            <a:endParaRPr lang="fr-FR" sz="1800" i="1" dirty="0" smtClean="0">
              <a:solidFill>
                <a:schemeClr val="tx1">
                  <a:lumMod val="65000"/>
                  <a:lumOff val="35000"/>
                </a:schemeClr>
              </a:solidFill>
              <a:latin typeface="Cambria" pitchFamily="18" charset="0"/>
            </a:endParaRPr>
          </a:p>
          <a:p>
            <a:r>
              <a:rPr lang="fr-FR" sz="1800" i="1" dirty="0" smtClean="0">
                <a:solidFill>
                  <a:schemeClr val="tx1">
                    <a:lumMod val="65000"/>
                    <a:lumOff val="35000"/>
                  </a:schemeClr>
                </a:solidFill>
                <a:latin typeface="Cambria" pitchFamily="18" charset="0"/>
              </a:rPr>
              <a:t>Paris, 19 juin 2013</a:t>
            </a:r>
            <a:endParaRPr lang="fr-FR" sz="1800" i="1" dirty="0">
              <a:solidFill>
                <a:schemeClr val="tx1">
                  <a:lumMod val="65000"/>
                  <a:lumOff val="35000"/>
                </a:schemeClr>
              </a:solidFill>
              <a:latin typeface="Cambria" pitchFamily="18" charset="0"/>
            </a:endParaRPr>
          </a:p>
        </p:txBody>
      </p:sp>
    </p:spTree>
    <p:extLst>
      <p:ext uri="{BB962C8B-B14F-4D97-AF65-F5344CB8AC3E}">
        <p14:creationId xmlns:p14="http://schemas.microsoft.com/office/powerpoint/2010/main" val="5641340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722313" y="2611938"/>
            <a:ext cx="7772400" cy="2185214"/>
          </a:xfrm>
        </p:spPr>
        <p:txBody>
          <a:bodyPr/>
          <a:lstStyle/>
          <a:p>
            <a:r>
              <a:rPr lang="fr-FR" sz="4000" dirty="0" smtClean="0">
                <a:solidFill>
                  <a:srgbClr val="FF0000"/>
                </a:solidFill>
                <a:latin typeface="Baskerville Old Face" pitchFamily="18" charset="0"/>
              </a:rPr>
              <a:t>France</a:t>
            </a:r>
          </a:p>
          <a:p>
            <a:r>
              <a:rPr lang="fr-FR" sz="4000" b="0" i="1" dirty="0" smtClean="0">
                <a:solidFill>
                  <a:schemeClr val="bg1">
                    <a:lumMod val="50000"/>
                  </a:schemeClr>
                </a:solidFill>
                <a:latin typeface="Baskerville Old Face" pitchFamily="18" charset="0"/>
              </a:rPr>
              <a:t>Europe</a:t>
            </a:r>
          </a:p>
          <a:p>
            <a:r>
              <a:rPr lang="fr-FR" sz="4000" b="0" i="1" dirty="0" smtClean="0">
                <a:solidFill>
                  <a:schemeClr val="bg1">
                    <a:lumMod val="50000"/>
                  </a:schemeClr>
                </a:solidFill>
                <a:latin typeface="Baskerville Old Face" pitchFamily="18" charset="0"/>
              </a:rPr>
              <a:t>International</a:t>
            </a:r>
            <a:endParaRPr lang="fr-FR" sz="4000" b="0" i="1" dirty="0">
              <a:solidFill>
                <a:schemeClr val="bg1">
                  <a:lumMod val="50000"/>
                </a:schemeClr>
              </a:solidFill>
              <a:latin typeface="Baskerville Old Face" pitchFamily="18" charset="0"/>
            </a:endParaRPr>
          </a:p>
        </p:txBody>
      </p:sp>
      <p:sp>
        <p:nvSpPr>
          <p:cNvPr id="4" name="Espace réservé du numéro de diapositive 3"/>
          <p:cNvSpPr>
            <a:spLocks noGrp="1"/>
          </p:cNvSpPr>
          <p:nvPr>
            <p:ph type="sldNum" sz="quarter" idx="12"/>
          </p:nvPr>
        </p:nvSpPr>
        <p:spPr/>
        <p:txBody>
          <a:bodyPr/>
          <a:lstStyle/>
          <a:p>
            <a:fld id="{969AB4B8-6EFE-4DDD-B131-A62D660FC7A8}" type="slidenum">
              <a:rPr lang="fr-FR" smtClean="0"/>
              <a:pPr/>
              <a:t>2</a:t>
            </a:fld>
            <a:endParaRPr lang="fr-FR"/>
          </a:p>
        </p:txBody>
      </p:sp>
    </p:spTree>
    <p:extLst>
      <p:ext uri="{BB962C8B-B14F-4D97-AF65-F5344CB8AC3E}">
        <p14:creationId xmlns:p14="http://schemas.microsoft.com/office/powerpoint/2010/main" val="386209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397853"/>
          </a:xfrm>
        </p:spPr>
        <p:txBody>
          <a:bodyPr/>
          <a:lstStyle/>
          <a:p>
            <a:r>
              <a:rPr lang="fr-FR" sz="2200" b="0" dirty="0" smtClean="0">
                <a:latin typeface="Cambria" pitchFamily="18" charset="0"/>
              </a:rPr>
              <a:t>La loi bancaire française</a:t>
            </a:r>
          </a:p>
          <a:p>
            <a:pPr marL="914400" lvl="1" indent="-457200">
              <a:buFont typeface="+mj-lt"/>
              <a:buAutoNum type="arabicPeriod"/>
            </a:pPr>
            <a:r>
              <a:rPr lang="fr-FR" sz="1800" dirty="0" smtClean="0">
                <a:latin typeface="Cambria" pitchFamily="18" charset="0"/>
              </a:rPr>
              <a:t>Structure bancaire </a:t>
            </a:r>
          </a:p>
          <a:p>
            <a:pPr marL="914400" lvl="1" indent="-457200">
              <a:buFont typeface="+mj-lt"/>
              <a:buAutoNum type="arabicPeriod"/>
            </a:pPr>
            <a:r>
              <a:rPr lang="fr-FR" sz="1800" b="0" dirty="0" smtClean="0">
                <a:latin typeface="Cambria" pitchFamily="18" charset="0"/>
              </a:rPr>
              <a:t>Résolution</a:t>
            </a:r>
          </a:p>
          <a:p>
            <a:r>
              <a:rPr lang="fr-FR" sz="2200" b="0" dirty="0" smtClean="0">
                <a:latin typeface="Cambria" pitchFamily="18" charset="0"/>
              </a:rPr>
              <a:t>Dans les deux domaines les autorités de supervision voient renforcées leurs prérogatives d’intervention au cas par cas </a:t>
            </a:r>
            <a:br>
              <a:rPr lang="fr-FR" sz="2200" b="0" dirty="0" smtClean="0">
                <a:latin typeface="Cambria" pitchFamily="18" charset="0"/>
              </a:rPr>
            </a:br>
            <a:r>
              <a:rPr lang="fr-FR" sz="1800" dirty="0" smtClean="0">
                <a:latin typeface="Cambria" pitchFamily="18" charset="0"/>
                <a:sym typeface="Wingdings"/>
              </a:rPr>
              <a:t></a:t>
            </a:r>
            <a:r>
              <a:rPr lang="fr-FR" sz="1800" b="0" i="1" dirty="0" smtClean="0">
                <a:latin typeface="Cambria" pitchFamily="18" charset="0"/>
              </a:rPr>
              <a:t> </a:t>
            </a:r>
            <a:r>
              <a:rPr lang="fr-FR" sz="2000" b="0" i="1" dirty="0" smtClean="0">
                <a:latin typeface="Cambria" pitchFamily="18" charset="0"/>
              </a:rPr>
              <a:t>incertitude pour les établissements de crédit </a:t>
            </a:r>
          </a:p>
          <a:p>
            <a:r>
              <a:rPr lang="fr-FR" sz="2200" b="0" dirty="0" smtClean="0">
                <a:latin typeface="Cambria" pitchFamily="18" charset="0"/>
              </a:rPr>
              <a:t>Etat du processus législatif</a:t>
            </a:r>
          </a:p>
          <a:p>
            <a:pPr lvl="1"/>
            <a:r>
              <a:rPr lang="fr-FR" sz="1800" b="0" dirty="0" smtClean="0">
                <a:latin typeface="Cambria" pitchFamily="18" charset="0"/>
              </a:rPr>
              <a:t>Le gouvernement a approuvé le texte fin décembre 2012</a:t>
            </a:r>
          </a:p>
          <a:p>
            <a:pPr lvl="1"/>
            <a:r>
              <a:rPr lang="fr-FR" sz="1800" dirty="0" smtClean="0">
                <a:latin typeface="Cambria" pitchFamily="18" charset="0"/>
              </a:rPr>
              <a:t>1ère lecture AN &amp; Sénat en mars 2013 =&gt; approbation de la structure</a:t>
            </a:r>
          </a:p>
          <a:p>
            <a:pPr lvl="1"/>
            <a:r>
              <a:rPr lang="fr-FR" sz="1800" b="0" dirty="0" smtClean="0">
                <a:latin typeface="Cambria" pitchFamily="18" charset="0"/>
              </a:rPr>
              <a:t>2ème lecture en juin 2013. </a:t>
            </a:r>
          </a:p>
          <a:p>
            <a:endParaRPr lang="fr-FR" sz="2200" b="0" dirty="0" smtClean="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3</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France</a:t>
            </a:r>
          </a:p>
          <a:p>
            <a:endParaRPr lang="fr-FR" sz="2000" kern="0" dirty="0">
              <a:latin typeface="Cambria" pitchFamily="18" charset="0"/>
            </a:endParaRPr>
          </a:p>
        </p:txBody>
      </p:sp>
    </p:spTree>
    <p:extLst>
      <p:ext uri="{BB962C8B-B14F-4D97-AF65-F5344CB8AC3E}">
        <p14:creationId xmlns:p14="http://schemas.microsoft.com/office/powerpoint/2010/main" val="16388295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247317"/>
          </a:xfrm>
        </p:spPr>
        <p:txBody>
          <a:bodyPr/>
          <a:lstStyle/>
          <a:p>
            <a:r>
              <a:rPr lang="fr-FR" sz="2200" b="0" dirty="0" smtClean="0">
                <a:latin typeface="Cambria" pitchFamily="18" charset="0"/>
              </a:rPr>
              <a:t>Structure: les </a:t>
            </a:r>
            <a:r>
              <a:rPr lang="fr-FR" sz="2200" b="0" dirty="0">
                <a:latin typeface="Cambria" pitchFamily="18" charset="0"/>
              </a:rPr>
              <a:t>activités maintenues au sein de la maison mère </a:t>
            </a:r>
          </a:p>
          <a:p>
            <a:pPr lvl="2"/>
            <a:r>
              <a:rPr lang="fr-FR" sz="1700" dirty="0" smtClean="0">
                <a:latin typeface="Cambria" pitchFamily="18" charset="0"/>
              </a:rPr>
              <a:t>la </a:t>
            </a:r>
            <a:r>
              <a:rPr lang="fr-FR" sz="1700" dirty="0">
                <a:latin typeface="Cambria" pitchFamily="18" charset="0"/>
              </a:rPr>
              <a:t>prestation de service aux clients ; </a:t>
            </a:r>
            <a:endParaRPr lang="fr-FR" sz="1700" dirty="0" smtClean="0">
              <a:latin typeface="Cambria" pitchFamily="18" charset="0"/>
            </a:endParaRPr>
          </a:p>
          <a:p>
            <a:pPr lvl="2"/>
            <a:r>
              <a:rPr lang="fr-FR" sz="1700" dirty="0" smtClean="0">
                <a:latin typeface="Cambria" pitchFamily="18" charset="0"/>
              </a:rPr>
              <a:t>la </a:t>
            </a:r>
            <a:r>
              <a:rPr lang="fr-FR" sz="1700" dirty="0">
                <a:latin typeface="Cambria" pitchFamily="18" charset="0"/>
              </a:rPr>
              <a:t>couverture de ses propres risques dans une certaine prudence ; </a:t>
            </a:r>
            <a:endParaRPr lang="fr-FR" sz="1700" dirty="0" smtClean="0">
              <a:latin typeface="Cambria" pitchFamily="18" charset="0"/>
            </a:endParaRPr>
          </a:p>
          <a:p>
            <a:pPr lvl="2"/>
            <a:r>
              <a:rPr lang="fr-FR" sz="1700" dirty="0" smtClean="0">
                <a:latin typeface="Cambria" pitchFamily="18" charset="0"/>
              </a:rPr>
              <a:t>la </a:t>
            </a:r>
            <a:r>
              <a:rPr lang="fr-FR" sz="1700" dirty="0">
                <a:latin typeface="Cambria" pitchFamily="18" charset="0"/>
              </a:rPr>
              <a:t>gestion de trésorerie, </a:t>
            </a:r>
            <a:endParaRPr lang="fr-FR" sz="1700" dirty="0" smtClean="0">
              <a:latin typeface="Cambria" pitchFamily="18" charset="0"/>
            </a:endParaRPr>
          </a:p>
          <a:p>
            <a:pPr lvl="2"/>
            <a:r>
              <a:rPr lang="fr-FR" sz="1700" dirty="0" smtClean="0">
                <a:latin typeface="Cambria" pitchFamily="18" charset="0"/>
              </a:rPr>
              <a:t>la </a:t>
            </a:r>
            <a:r>
              <a:rPr lang="fr-FR" sz="1700" i="1" dirty="0">
                <a:latin typeface="Cambria" pitchFamily="18" charset="0"/>
              </a:rPr>
              <a:t>tenue de marché </a:t>
            </a:r>
            <a:r>
              <a:rPr lang="fr-FR" sz="1700" dirty="0">
                <a:latin typeface="Cambria" pitchFamily="18" charset="0"/>
              </a:rPr>
              <a:t>pour assurer la liquidité et l’efficacité des échanges sans risques directionnels. </a:t>
            </a:r>
            <a:endParaRPr lang="fr-FR" sz="1700" dirty="0" smtClean="0">
              <a:latin typeface="Cambria" pitchFamily="18" charset="0"/>
            </a:endParaRPr>
          </a:p>
          <a:p>
            <a:pPr marL="457200" lvl="1" indent="0">
              <a:buNone/>
            </a:pPr>
            <a:r>
              <a:rPr lang="fr-FR" sz="1800" dirty="0" smtClean="0">
                <a:latin typeface="Cambria" pitchFamily="18" charset="0"/>
                <a:sym typeface="Wingdings"/>
              </a:rPr>
              <a:t> </a:t>
            </a:r>
            <a:r>
              <a:rPr lang="fr-FR" sz="2000" dirty="0" smtClean="0">
                <a:latin typeface="Cambria" pitchFamily="18" charset="0"/>
              </a:rPr>
              <a:t>Les </a:t>
            </a:r>
            <a:r>
              <a:rPr lang="fr-FR" sz="2000" dirty="0">
                <a:latin typeface="Cambria" pitchFamily="18" charset="0"/>
              </a:rPr>
              <a:t>autres activités de marché jugées plus risquées sont cantonnées au sein d’une filiale considérée sur le plan prudentiel comme une </a:t>
            </a:r>
            <a:r>
              <a:rPr lang="fr-FR" sz="2000" dirty="0" smtClean="0">
                <a:latin typeface="Cambria" pitchFamily="18" charset="0"/>
              </a:rPr>
              <a:t>contrepartie externe (avec ses FP et sa liquidité).</a:t>
            </a:r>
          </a:p>
          <a:p>
            <a:pPr marL="457200" lvl="1" indent="0">
              <a:buNone/>
            </a:pPr>
            <a:r>
              <a:rPr lang="fr-FR" sz="2000" dirty="0" smtClean="0">
                <a:latin typeface="Cambria" pitchFamily="18" charset="0"/>
                <a:sym typeface="Wingdings"/>
              </a:rPr>
              <a:t> Le </a:t>
            </a:r>
            <a:r>
              <a:rPr lang="fr-FR" sz="2000" i="1" dirty="0" smtClean="0">
                <a:latin typeface="Cambria" pitchFamily="18" charset="0"/>
                <a:sym typeface="Wingdings"/>
              </a:rPr>
              <a:t>high-</a:t>
            </a:r>
            <a:r>
              <a:rPr lang="fr-FR" sz="2000" i="1" dirty="0" err="1" smtClean="0">
                <a:latin typeface="Cambria" pitchFamily="18" charset="0"/>
                <a:sym typeface="Wingdings"/>
              </a:rPr>
              <a:t>frequency</a:t>
            </a:r>
            <a:r>
              <a:rPr lang="fr-FR" sz="2000" i="1" dirty="0" smtClean="0">
                <a:latin typeface="Cambria" pitchFamily="18" charset="0"/>
                <a:sym typeface="Wingdings"/>
              </a:rPr>
              <a:t> </a:t>
            </a:r>
            <a:r>
              <a:rPr lang="fr-FR" sz="2000" i="1" dirty="0" err="1" smtClean="0">
                <a:latin typeface="Cambria" pitchFamily="18" charset="0"/>
                <a:sym typeface="Wingdings"/>
              </a:rPr>
              <a:t>trading</a:t>
            </a:r>
            <a:r>
              <a:rPr lang="fr-FR" sz="2000" i="1" dirty="0" smtClean="0">
                <a:latin typeface="Cambria" pitchFamily="18" charset="0"/>
                <a:sym typeface="Wingdings"/>
              </a:rPr>
              <a:t> </a:t>
            </a:r>
            <a:r>
              <a:rPr lang="fr-FR" sz="2000" dirty="0">
                <a:latin typeface="Cambria" pitchFamily="18" charset="0"/>
                <a:sym typeface="Wingdings"/>
              </a:rPr>
              <a:t>et </a:t>
            </a:r>
            <a:r>
              <a:rPr lang="fr-FR" sz="2000" dirty="0" smtClean="0">
                <a:latin typeface="Cambria" pitchFamily="18" charset="0"/>
                <a:sym typeface="Wingdings"/>
              </a:rPr>
              <a:t>l’échange de dérivés agricoles sont </a:t>
            </a:r>
            <a:r>
              <a:rPr lang="fr-FR" sz="2000" dirty="0">
                <a:latin typeface="Cambria" pitchFamily="18" charset="0"/>
                <a:sym typeface="Wingdings"/>
              </a:rPr>
              <a:t>soumis à </a:t>
            </a:r>
            <a:r>
              <a:rPr lang="fr-FR" sz="2000" dirty="0" smtClean="0">
                <a:latin typeface="Cambria" pitchFamily="18" charset="0"/>
                <a:sym typeface="Wingdings"/>
              </a:rPr>
              <a:t>une </a:t>
            </a:r>
            <a:r>
              <a:rPr lang="fr-FR" sz="2000" dirty="0">
                <a:latin typeface="Cambria" pitchFamily="18" charset="0"/>
                <a:sym typeface="Wingdings"/>
              </a:rPr>
              <a:t>interdiction complète </a:t>
            </a:r>
            <a:r>
              <a:rPr lang="fr-FR" sz="2000" dirty="0" smtClean="0">
                <a:latin typeface="Cambria" pitchFamily="18" charset="0"/>
                <a:sym typeface="Wingdings"/>
              </a:rPr>
              <a:t>et totalement filialisés</a:t>
            </a:r>
          </a:p>
          <a:p>
            <a:pPr marL="457200" lvl="1" indent="0">
              <a:buNone/>
            </a:pPr>
            <a:r>
              <a:rPr lang="fr-FR" sz="2000" b="0" dirty="0" smtClean="0">
                <a:latin typeface="Cambria" pitchFamily="18" charset="0"/>
                <a:sym typeface="Wingdings"/>
              </a:rPr>
              <a:t>+ Charge à l’ACP de définir les activités et de contrôler les risques associés </a:t>
            </a:r>
            <a:r>
              <a:rPr lang="fr-FR" sz="2000" dirty="0" smtClean="0">
                <a:latin typeface="Cambria" pitchFamily="18" charset="0"/>
                <a:sym typeface="Wingdings"/>
              </a:rPr>
              <a:t> </a:t>
            </a:r>
            <a:r>
              <a:rPr lang="fr-FR" sz="2000" i="1" dirty="0" smtClean="0">
                <a:latin typeface="Cambria" pitchFamily="18" charset="0"/>
                <a:sym typeface="Wingdings"/>
              </a:rPr>
              <a:t>Introduit une forte incertitude pour les banques</a:t>
            </a:r>
          </a:p>
          <a:p>
            <a:pPr lvl="1"/>
            <a:endParaRPr lang="fr-FR" sz="1800" dirty="0" smtClean="0">
              <a:latin typeface="Cambria" pitchFamily="18" charset="0"/>
              <a:sym typeface="Wingdings"/>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4</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France</a:t>
            </a:r>
          </a:p>
          <a:p>
            <a:endParaRPr lang="fr-FR" sz="2000" kern="0" dirty="0">
              <a:latin typeface="Cambria" pitchFamily="18" charset="0"/>
            </a:endParaRPr>
          </a:p>
        </p:txBody>
      </p:sp>
    </p:spTree>
    <p:extLst>
      <p:ext uri="{BB962C8B-B14F-4D97-AF65-F5344CB8AC3E}">
        <p14:creationId xmlns:p14="http://schemas.microsoft.com/office/powerpoint/2010/main" val="23222776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921073"/>
          </a:xfrm>
        </p:spPr>
        <p:txBody>
          <a:bodyPr/>
          <a:lstStyle/>
          <a:p>
            <a:r>
              <a:rPr lang="fr-FR" sz="2200" b="0" dirty="0" smtClean="0">
                <a:latin typeface="Cambria" pitchFamily="18" charset="0"/>
              </a:rPr>
              <a:t>Résolution (1)</a:t>
            </a:r>
          </a:p>
          <a:p>
            <a:pPr lvl="1"/>
            <a:r>
              <a:rPr lang="fr-FR" sz="1800" dirty="0">
                <a:latin typeface="Cambria" pitchFamily="18" charset="0"/>
              </a:rPr>
              <a:t>Les pouvoirs de l’Autorité de contrôle prudentiel, qui deviendra l’Autorité de contrôle prudentiel et de résolution (ACPR), seront significativement renforcés pour lui permettre de prévenir les difficultés des établissements bancaires et d’intervenir précocement lorsqu’une banque connaît des difficultés. </a:t>
            </a:r>
            <a:endParaRPr lang="fr-FR" sz="1800" dirty="0" smtClean="0">
              <a:latin typeface="Cambria" pitchFamily="18" charset="0"/>
            </a:endParaRPr>
          </a:p>
          <a:p>
            <a:pPr marL="457200" lvl="1" indent="0">
              <a:buNone/>
            </a:pPr>
            <a:r>
              <a:rPr lang="fr-FR" sz="2000" dirty="0" smtClean="0">
                <a:latin typeface="Cambria" pitchFamily="18" charset="0"/>
                <a:sym typeface="Wingdings"/>
              </a:rPr>
              <a:t> </a:t>
            </a:r>
            <a:r>
              <a:rPr lang="fr-FR" sz="2000" b="1" i="1" dirty="0" smtClean="0">
                <a:latin typeface="Cambria" pitchFamily="18" charset="0"/>
              </a:rPr>
              <a:t>Chaque </a:t>
            </a:r>
            <a:r>
              <a:rPr lang="fr-FR" sz="2000" b="1" i="1" dirty="0">
                <a:latin typeface="Cambria" pitchFamily="18" charset="0"/>
              </a:rPr>
              <a:t>banque devra être dotée d’un plan préventif de </a:t>
            </a:r>
            <a:r>
              <a:rPr lang="fr-FR" sz="2000" b="1" i="1" dirty="0" smtClean="0">
                <a:latin typeface="Cambria" pitchFamily="18" charset="0"/>
              </a:rPr>
              <a:t>	résolution</a:t>
            </a:r>
            <a:r>
              <a:rPr lang="fr-FR" sz="2000" i="1" dirty="0" smtClean="0">
                <a:latin typeface="Cambria" pitchFamily="18" charset="0"/>
              </a:rPr>
              <a:t> </a:t>
            </a:r>
            <a:r>
              <a:rPr lang="fr-FR" sz="2000" i="1" dirty="0">
                <a:latin typeface="Cambria" pitchFamily="18" charset="0"/>
              </a:rPr>
              <a:t>indiquant comment le superviseur bancaire peut </a:t>
            </a:r>
            <a:r>
              <a:rPr lang="fr-FR" sz="2000" i="1" dirty="0" smtClean="0">
                <a:latin typeface="Cambria" pitchFamily="18" charset="0"/>
              </a:rPr>
              <a:t>	intervenir </a:t>
            </a:r>
            <a:r>
              <a:rPr lang="fr-FR" sz="2000" i="1" dirty="0">
                <a:latin typeface="Cambria" pitchFamily="18" charset="0"/>
              </a:rPr>
              <a:t>si elle menace de faire défaut. </a:t>
            </a:r>
            <a:endParaRPr lang="fr-FR" sz="2000" i="1" dirty="0" smtClean="0">
              <a:latin typeface="Cambria" pitchFamily="18" charset="0"/>
            </a:endParaRPr>
          </a:p>
          <a:p>
            <a:pPr lvl="1"/>
            <a:r>
              <a:rPr lang="fr-FR" sz="1800" dirty="0" smtClean="0">
                <a:latin typeface="Cambria" pitchFamily="18" charset="0"/>
              </a:rPr>
              <a:t>Sur </a:t>
            </a:r>
            <a:r>
              <a:rPr lang="fr-FR" sz="1800" dirty="0">
                <a:latin typeface="Cambria" pitchFamily="18" charset="0"/>
              </a:rPr>
              <a:t>la base de ces plans, l’ACPR pourra obliger les banques à prendre des mesures, y compris une évolution de leur structure. Le projet de loi renforce également les moyens des pouvoirs publics pour anticiper les crises et les prévenir. </a:t>
            </a:r>
            <a:endParaRPr lang="fr-FR" sz="1800" b="0" dirty="0" smtClean="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5</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France</a:t>
            </a:r>
          </a:p>
          <a:p>
            <a:endParaRPr lang="fr-FR" sz="2000" kern="0" dirty="0">
              <a:latin typeface="Cambria" pitchFamily="18" charset="0"/>
            </a:endParaRPr>
          </a:p>
        </p:txBody>
      </p:sp>
    </p:spTree>
    <p:extLst>
      <p:ext uri="{BB962C8B-B14F-4D97-AF65-F5344CB8AC3E}">
        <p14:creationId xmlns:p14="http://schemas.microsoft.com/office/powerpoint/2010/main" val="3582352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496342"/>
          </a:xfrm>
        </p:spPr>
        <p:txBody>
          <a:bodyPr/>
          <a:lstStyle/>
          <a:p>
            <a:r>
              <a:rPr lang="fr-FR" sz="2200" b="0" dirty="0" smtClean="0">
                <a:latin typeface="Cambria" pitchFamily="18" charset="0"/>
              </a:rPr>
              <a:t>Résolution (2)</a:t>
            </a:r>
          </a:p>
          <a:p>
            <a:pPr lvl="1"/>
            <a:r>
              <a:rPr lang="fr-FR" sz="1800" dirty="0">
                <a:latin typeface="Cambria" pitchFamily="18" charset="0"/>
              </a:rPr>
              <a:t>L'article 6 renforce les missions du Fonds de garantie des dépôts, qui devient le </a:t>
            </a:r>
            <a:r>
              <a:rPr lang="fr-FR" sz="1800" b="1" dirty="0">
                <a:latin typeface="Cambria" pitchFamily="18" charset="0"/>
              </a:rPr>
              <a:t>Fonds de garantie des dépôts et de résolution</a:t>
            </a:r>
            <a:r>
              <a:rPr lang="fr-FR" sz="1800" dirty="0">
                <a:latin typeface="Cambria" pitchFamily="18" charset="0"/>
              </a:rPr>
              <a:t>, afin d'en faire le fonds de résolution français.</a:t>
            </a:r>
          </a:p>
          <a:p>
            <a:pPr lvl="1"/>
            <a:r>
              <a:rPr lang="fr-FR" sz="1800" dirty="0" smtClean="0">
                <a:latin typeface="Cambria" pitchFamily="18" charset="0"/>
              </a:rPr>
              <a:t>À </a:t>
            </a:r>
            <a:r>
              <a:rPr lang="fr-FR" sz="1800" dirty="0">
                <a:latin typeface="Cambria" pitchFamily="18" charset="0"/>
              </a:rPr>
              <a:t>cet effet, le projet de loi prévoit l'intervention du Fonds, </a:t>
            </a:r>
            <a:r>
              <a:rPr lang="fr-FR" sz="1800" b="1" dirty="0">
                <a:latin typeface="Cambria" pitchFamily="18" charset="0"/>
              </a:rPr>
              <a:t>sur décision de l'Autorité de contrôle prudentiel et de résolutio</a:t>
            </a:r>
            <a:r>
              <a:rPr lang="fr-FR" sz="1800" dirty="0">
                <a:latin typeface="Cambria" pitchFamily="18" charset="0"/>
              </a:rPr>
              <a:t>n, auprès d'un établissement soumis à une procédure de résolution. </a:t>
            </a:r>
            <a:endParaRPr lang="fr-FR" sz="1800" dirty="0" smtClean="0">
              <a:latin typeface="Cambria" pitchFamily="18" charset="0"/>
            </a:endParaRPr>
          </a:p>
          <a:p>
            <a:pPr lvl="1"/>
            <a:r>
              <a:rPr lang="fr-FR" sz="1800" dirty="0" smtClean="0">
                <a:latin typeface="Cambria" pitchFamily="18" charset="0"/>
              </a:rPr>
              <a:t>Il </a:t>
            </a:r>
            <a:r>
              <a:rPr lang="fr-FR" sz="1800" dirty="0">
                <a:latin typeface="Cambria" pitchFamily="18" charset="0"/>
              </a:rPr>
              <a:t>pourra être chargé dans ce cadre de la mise en œuvre des décisions prises par l'Autorité de contrôle et de résolution, selon différentes modalités.</a:t>
            </a:r>
          </a:p>
          <a:p>
            <a:pPr lvl="1"/>
            <a:endParaRPr lang="fr-FR" sz="1800" dirty="0">
              <a:latin typeface="Cambria" pitchFamily="18" charset="0"/>
            </a:endParaRPr>
          </a:p>
          <a:p>
            <a:pPr lvl="1"/>
            <a:endParaRPr lang="fr-FR" sz="2200" b="0" dirty="0" smtClean="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6</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France</a:t>
            </a:r>
          </a:p>
          <a:p>
            <a:endParaRPr lang="fr-FR" sz="2000" kern="0" dirty="0">
              <a:latin typeface="Cambria" pitchFamily="18" charset="0"/>
            </a:endParaRPr>
          </a:p>
        </p:txBody>
      </p:sp>
    </p:spTree>
    <p:extLst>
      <p:ext uri="{BB962C8B-B14F-4D97-AF65-F5344CB8AC3E}">
        <p14:creationId xmlns:p14="http://schemas.microsoft.com/office/powerpoint/2010/main" val="562435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994940"/>
          </a:xfrm>
        </p:spPr>
        <p:txBody>
          <a:bodyPr/>
          <a:lstStyle/>
          <a:p>
            <a:r>
              <a:rPr lang="fr-FR" sz="2200" b="0" dirty="0" smtClean="0">
                <a:latin typeface="Cambria" pitchFamily="18" charset="0"/>
              </a:rPr>
              <a:t>Risque systémique</a:t>
            </a:r>
          </a:p>
          <a:p>
            <a:pPr lvl="1"/>
            <a:r>
              <a:rPr lang="fr-FR" sz="1800" dirty="0">
                <a:latin typeface="Cambria" pitchFamily="18" charset="0"/>
              </a:rPr>
              <a:t>Le projet de loi crée une nouvelle autorité, le conseil de stabilité financière, chargée d’identifier le développement d’un risque systémique au sein du secteur bancaire et dotée de </a:t>
            </a:r>
            <a:r>
              <a:rPr lang="fr-FR" sz="1800" b="1" dirty="0">
                <a:latin typeface="Cambria" pitchFamily="18" charset="0"/>
              </a:rPr>
              <a:t>pouvoirs d’intervention </a:t>
            </a:r>
            <a:r>
              <a:rPr lang="fr-FR" sz="1800" dirty="0">
                <a:latin typeface="Cambria" pitchFamily="18" charset="0"/>
              </a:rPr>
              <a:t>pour limiter ce risque en imposant des exigences en fonds propres supplémentaires ou en encadrant l’octroi du crédit par les banques. </a:t>
            </a:r>
            <a:endParaRPr lang="fr-FR" sz="1800" dirty="0" smtClean="0">
              <a:latin typeface="Cambria" pitchFamily="18" charset="0"/>
            </a:endParaRPr>
          </a:p>
          <a:p>
            <a:r>
              <a:rPr lang="fr-FR" sz="2200" b="0" dirty="0" smtClean="0">
                <a:latin typeface="Cambria" pitchFamily="18" charset="0"/>
              </a:rPr>
              <a:t>Protection des consommateurs bancaires</a:t>
            </a:r>
          </a:p>
          <a:p>
            <a:pPr lvl="1"/>
            <a:r>
              <a:rPr lang="fr-FR" sz="1800" dirty="0" smtClean="0">
                <a:latin typeface="Cambria" pitchFamily="18" charset="0"/>
              </a:rPr>
              <a:t>Le </a:t>
            </a:r>
            <a:r>
              <a:rPr lang="fr-FR" sz="1800" dirty="0">
                <a:latin typeface="Cambria" pitchFamily="18" charset="0"/>
              </a:rPr>
              <a:t>projet de loi comporte </a:t>
            </a:r>
            <a:r>
              <a:rPr lang="fr-FR" sz="1800" dirty="0" smtClean="0">
                <a:latin typeface="Cambria" pitchFamily="18" charset="0"/>
              </a:rPr>
              <a:t>enfin des </a:t>
            </a:r>
            <a:r>
              <a:rPr lang="fr-FR" sz="1800" dirty="0">
                <a:latin typeface="Cambria" pitchFamily="18" charset="0"/>
              </a:rPr>
              <a:t>mesures destinées à protéger le consommateur bancaire, en particulier les clients les plus fragiles. Ces dispositions visent </a:t>
            </a:r>
            <a:r>
              <a:rPr lang="fr-FR" sz="1800" b="1" dirty="0">
                <a:latin typeface="Cambria" pitchFamily="18" charset="0"/>
              </a:rPr>
              <a:t>à plafonner certains frais </a:t>
            </a:r>
            <a:r>
              <a:rPr lang="fr-FR" sz="1800" dirty="0">
                <a:latin typeface="Cambria" pitchFamily="18" charset="0"/>
              </a:rPr>
              <a:t>pour les populations les plus </a:t>
            </a:r>
            <a:r>
              <a:rPr lang="fr-FR" sz="1800" dirty="0" smtClean="0">
                <a:latin typeface="Cambria" pitchFamily="18" charset="0"/>
              </a:rPr>
              <a:t>fragiles </a:t>
            </a:r>
            <a:r>
              <a:rPr lang="fr-FR" sz="1800" i="1" dirty="0" smtClean="0">
                <a:latin typeface="Cambria" pitchFamily="18" charset="0"/>
              </a:rPr>
              <a:t>(encore en discussion)</a:t>
            </a:r>
            <a:r>
              <a:rPr lang="fr-FR" sz="1800" dirty="0" smtClean="0">
                <a:latin typeface="Cambria" pitchFamily="18" charset="0"/>
              </a:rPr>
              <a:t>, </a:t>
            </a:r>
            <a:r>
              <a:rPr lang="fr-FR" sz="1800" dirty="0">
                <a:latin typeface="Cambria" pitchFamily="18" charset="0"/>
              </a:rPr>
              <a:t>renforcer le droit au compte et améliorer l’accès aux services bancaires, rendre plus efficace la procédure de surendettement et intensifier la concurrence en matière d’assurance pour les emprunteurs</a:t>
            </a:r>
            <a:r>
              <a:rPr lang="fr-FR" sz="1800" dirty="0" smtClean="0">
                <a:latin typeface="Cambria" pitchFamily="18" charset="0"/>
              </a:rPr>
              <a:t>.</a:t>
            </a:r>
            <a:endParaRPr lang="fr-FR" sz="2200" b="0" dirty="0" smtClean="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7</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France</a:t>
            </a:r>
          </a:p>
          <a:p>
            <a:endParaRPr lang="fr-FR" sz="2000" kern="0" dirty="0">
              <a:latin typeface="Cambria" pitchFamily="18" charset="0"/>
            </a:endParaRPr>
          </a:p>
        </p:txBody>
      </p:sp>
    </p:spTree>
    <p:extLst>
      <p:ext uri="{BB962C8B-B14F-4D97-AF65-F5344CB8AC3E}">
        <p14:creationId xmlns:p14="http://schemas.microsoft.com/office/powerpoint/2010/main" val="28367182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722313" y="2611938"/>
            <a:ext cx="7772400" cy="2185214"/>
          </a:xfrm>
        </p:spPr>
        <p:txBody>
          <a:bodyPr/>
          <a:lstStyle/>
          <a:p>
            <a:r>
              <a:rPr lang="fr-FR" sz="4000" b="0" i="1" dirty="0">
                <a:solidFill>
                  <a:schemeClr val="bg1">
                    <a:lumMod val="50000"/>
                  </a:schemeClr>
                </a:solidFill>
                <a:latin typeface="Baskerville Old Face" pitchFamily="18" charset="0"/>
              </a:rPr>
              <a:t>France</a:t>
            </a:r>
          </a:p>
          <a:p>
            <a:r>
              <a:rPr lang="fr-FR" sz="4000" dirty="0">
                <a:solidFill>
                  <a:srgbClr val="FF0000"/>
                </a:solidFill>
                <a:latin typeface="Baskerville Old Face" pitchFamily="18" charset="0"/>
              </a:rPr>
              <a:t>Europe</a:t>
            </a:r>
          </a:p>
          <a:p>
            <a:r>
              <a:rPr lang="fr-FR" sz="4000" b="0" i="1" dirty="0" smtClean="0">
                <a:solidFill>
                  <a:schemeClr val="bg1">
                    <a:lumMod val="50000"/>
                  </a:schemeClr>
                </a:solidFill>
                <a:latin typeface="Baskerville Old Face" pitchFamily="18" charset="0"/>
              </a:rPr>
              <a:t>International</a:t>
            </a:r>
            <a:endParaRPr lang="fr-FR" sz="4000" b="0" i="1" dirty="0">
              <a:solidFill>
                <a:schemeClr val="bg1">
                  <a:lumMod val="50000"/>
                </a:schemeClr>
              </a:solidFill>
              <a:latin typeface="Baskerville Old Face" pitchFamily="18" charset="0"/>
            </a:endParaRPr>
          </a:p>
        </p:txBody>
      </p:sp>
      <p:sp>
        <p:nvSpPr>
          <p:cNvPr id="4" name="Espace réservé du numéro de diapositive 3"/>
          <p:cNvSpPr>
            <a:spLocks noGrp="1"/>
          </p:cNvSpPr>
          <p:nvPr>
            <p:ph type="sldNum" sz="quarter" idx="12"/>
          </p:nvPr>
        </p:nvSpPr>
        <p:spPr/>
        <p:txBody>
          <a:bodyPr/>
          <a:lstStyle/>
          <a:p>
            <a:fld id="{969AB4B8-6EFE-4DDD-B131-A62D660FC7A8}" type="slidenum">
              <a:rPr lang="fr-FR" smtClean="0"/>
              <a:pPr/>
              <a:t>8</a:t>
            </a:fld>
            <a:endParaRPr lang="fr-FR"/>
          </a:p>
        </p:txBody>
      </p:sp>
    </p:spTree>
    <p:extLst>
      <p:ext uri="{BB962C8B-B14F-4D97-AF65-F5344CB8AC3E}">
        <p14:creationId xmlns:p14="http://schemas.microsoft.com/office/powerpoint/2010/main" val="2389916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204228"/>
          </a:xfrm>
        </p:spPr>
        <p:txBody>
          <a:bodyPr/>
          <a:lstStyle/>
          <a:p>
            <a:r>
              <a:rPr lang="fr-FR" sz="2200" b="0" dirty="0" smtClean="0">
                <a:latin typeface="Cambria" pitchFamily="18" charset="0"/>
              </a:rPr>
              <a:t>L’environnement règlementaire n’a pas fini d’évoluer : les </a:t>
            </a:r>
            <a:r>
              <a:rPr lang="fr-FR" sz="2200" b="0" dirty="0">
                <a:latin typeface="Cambria" pitchFamily="18" charset="0"/>
              </a:rPr>
              <a:t>priorités annoncées par la Commission Européenne pour </a:t>
            </a:r>
            <a:r>
              <a:rPr lang="fr-FR" sz="2200" b="0" dirty="0" smtClean="0">
                <a:latin typeface="Cambria" pitchFamily="18" charset="0"/>
              </a:rPr>
              <a:t>2013</a:t>
            </a:r>
            <a:endParaRPr lang="fr-FR" sz="2200" b="0" dirty="0">
              <a:latin typeface="Cambria" pitchFamily="18" charset="0"/>
            </a:endParaRPr>
          </a:p>
          <a:p>
            <a:pPr lvl="1"/>
            <a:r>
              <a:rPr lang="fr-FR" sz="1800" dirty="0" smtClean="0">
                <a:latin typeface="Cambria" pitchFamily="18" charset="0"/>
              </a:rPr>
              <a:t>La </a:t>
            </a:r>
            <a:r>
              <a:rPr lang="fr-FR" sz="1800" dirty="0">
                <a:latin typeface="Cambria" pitchFamily="18" charset="0"/>
              </a:rPr>
              <a:t>finalisation des textes en cours en collaboration avec le Parlement Européen et le Conseil : AIFMD ; UCITS V, PRIPS et IMD, MIFID II et MIFIR, CSD R, </a:t>
            </a:r>
            <a:r>
              <a:rPr lang="fr-FR" sz="1800" dirty="0" err="1">
                <a:latin typeface="Cambria" pitchFamily="18" charset="0"/>
              </a:rPr>
              <a:t>EuSEFs</a:t>
            </a:r>
            <a:r>
              <a:rPr lang="fr-FR" sz="1800" dirty="0">
                <a:latin typeface="Cambria" pitchFamily="18" charset="0"/>
              </a:rPr>
              <a:t> (</a:t>
            </a:r>
            <a:r>
              <a:rPr lang="fr-FR" sz="1800" i="1" dirty="0" err="1">
                <a:latin typeface="Cambria" pitchFamily="18" charset="0"/>
              </a:rPr>
              <a:t>European</a:t>
            </a:r>
            <a:r>
              <a:rPr lang="fr-FR" sz="1800" i="1" dirty="0">
                <a:latin typeface="Cambria" pitchFamily="18" charset="0"/>
              </a:rPr>
              <a:t> Social </a:t>
            </a:r>
            <a:r>
              <a:rPr lang="fr-FR" sz="1800" i="1" dirty="0" err="1">
                <a:latin typeface="Cambria" pitchFamily="18" charset="0"/>
              </a:rPr>
              <a:t>Entrepreneurship</a:t>
            </a:r>
            <a:r>
              <a:rPr lang="fr-FR" sz="1800" i="1" dirty="0">
                <a:latin typeface="Cambria" pitchFamily="18" charset="0"/>
              </a:rPr>
              <a:t> </a:t>
            </a:r>
            <a:r>
              <a:rPr lang="fr-FR" sz="1800" i="1" dirty="0" err="1">
                <a:latin typeface="Cambria" pitchFamily="18" charset="0"/>
              </a:rPr>
              <a:t>Funds</a:t>
            </a:r>
            <a:r>
              <a:rPr lang="fr-FR" sz="1800" dirty="0">
                <a:latin typeface="Cambria" pitchFamily="18" charset="0"/>
              </a:rPr>
              <a:t>) and </a:t>
            </a:r>
            <a:r>
              <a:rPr lang="fr-FR" sz="1800" dirty="0" err="1">
                <a:latin typeface="Cambria" pitchFamily="18" charset="0"/>
              </a:rPr>
              <a:t>EuVeca</a:t>
            </a:r>
            <a:r>
              <a:rPr lang="fr-FR" sz="1800" dirty="0">
                <a:latin typeface="Cambria" pitchFamily="18" charset="0"/>
              </a:rPr>
              <a:t> (</a:t>
            </a:r>
            <a:r>
              <a:rPr lang="fr-FR" sz="1800" i="1" dirty="0" err="1">
                <a:latin typeface="Cambria" pitchFamily="18" charset="0"/>
              </a:rPr>
              <a:t>European</a:t>
            </a:r>
            <a:r>
              <a:rPr lang="fr-FR" sz="1800" i="1" dirty="0">
                <a:latin typeface="Cambria" pitchFamily="18" charset="0"/>
              </a:rPr>
              <a:t> Venture Capital </a:t>
            </a:r>
            <a:r>
              <a:rPr lang="fr-FR" sz="1800" i="1" dirty="0" err="1">
                <a:latin typeface="Cambria" pitchFamily="18" charset="0"/>
              </a:rPr>
              <a:t>Funds</a:t>
            </a:r>
            <a:r>
              <a:rPr lang="fr-FR" sz="1800" dirty="0">
                <a:latin typeface="Cambria" pitchFamily="18" charset="0"/>
              </a:rPr>
              <a:t>), </a:t>
            </a:r>
            <a:r>
              <a:rPr lang="fr-FR" sz="1800" dirty="0" err="1">
                <a:latin typeface="Cambria" pitchFamily="18" charset="0"/>
              </a:rPr>
              <a:t>Solvency</a:t>
            </a:r>
            <a:r>
              <a:rPr lang="fr-FR" sz="1800" dirty="0">
                <a:latin typeface="Cambria" pitchFamily="18" charset="0"/>
              </a:rPr>
              <a:t> II (dont la transposition est prévue pour juillet 2013 et l’entrée en vigueur le 1er janvier 2014</a:t>
            </a:r>
            <a:r>
              <a:rPr lang="fr-FR" sz="1800" dirty="0" smtClean="0">
                <a:latin typeface="Cambria" pitchFamily="18" charset="0"/>
              </a:rPr>
              <a:t>).</a:t>
            </a:r>
            <a:endParaRPr lang="fr-FR" sz="1800" dirty="0">
              <a:latin typeface="Cambria" pitchFamily="18" charset="0"/>
            </a:endParaRPr>
          </a:p>
          <a:p>
            <a:pPr lvl="1"/>
            <a:r>
              <a:rPr lang="fr-FR" sz="1800" dirty="0" smtClean="0">
                <a:latin typeface="Cambria" pitchFamily="18" charset="0"/>
              </a:rPr>
              <a:t>De </a:t>
            </a:r>
            <a:r>
              <a:rPr lang="fr-FR" sz="1800" dirty="0">
                <a:latin typeface="Cambria" pitchFamily="18" charset="0"/>
              </a:rPr>
              <a:t>nouvelles propositions législatives, notamment celle concernant le fameux « </a:t>
            </a:r>
            <a:r>
              <a:rPr lang="fr-FR" sz="1800" i="1" dirty="0">
                <a:latin typeface="Cambria" pitchFamily="18" charset="0"/>
              </a:rPr>
              <a:t>Shadow </a:t>
            </a:r>
            <a:r>
              <a:rPr lang="fr-FR" sz="1800" i="1" dirty="0" err="1">
                <a:latin typeface="Cambria" pitchFamily="18" charset="0"/>
              </a:rPr>
              <a:t>Banking</a:t>
            </a:r>
            <a:r>
              <a:rPr lang="fr-FR" sz="1800" i="1" dirty="0">
                <a:latin typeface="Cambria" pitchFamily="18" charset="0"/>
              </a:rPr>
              <a:t> </a:t>
            </a:r>
            <a:r>
              <a:rPr lang="fr-FR" sz="1800" dirty="0">
                <a:latin typeface="Cambria" pitchFamily="18" charset="0"/>
              </a:rPr>
              <a:t>», pour lequel les travaux préliminaires sont conduits au niveau du FSB (</a:t>
            </a:r>
            <a:r>
              <a:rPr lang="fr-FR" sz="1800" i="1" dirty="0">
                <a:latin typeface="Cambria" pitchFamily="18" charset="0"/>
              </a:rPr>
              <a:t>Financial </a:t>
            </a:r>
            <a:r>
              <a:rPr lang="fr-FR" sz="1800" i="1" dirty="0" err="1">
                <a:latin typeface="Cambria" pitchFamily="18" charset="0"/>
              </a:rPr>
              <a:t>Stability</a:t>
            </a:r>
            <a:r>
              <a:rPr lang="fr-FR" sz="1800" i="1" dirty="0">
                <a:latin typeface="Cambria" pitchFamily="18" charset="0"/>
              </a:rPr>
              <a:t> </a:t>
            </a:r>
            <a:r>
              <a:rPr lang="fr-FR" sz="1800" i="1" dirty="0" err="1">
                <a:latin typeface="Cambria" pitchFamily="18" charset="0"/>
              </a:rPr>
              <a:t>Board</a:t>
            </a:r>
            <a:r>
              <a:rPr lang="fr-FR" sz="1800" dirty="0">
                <a:latin typeface="Cambria" pitchFamily="18" charset="0"/>
              </a:rPr>
              <a:t>), celle concernant la SLL (« </a:t>
            </a:r>
            <a:r>
              <a:rPr lang="fr-FR" sz="1800" i="1" dirty="0">
                <a:latin typeface="Cambria" pitchFamily="18" charset="0"/>
              </a:rPr>
              <a:t>Securities Law </a:t>
            </a:r>
            <a:r>
              <a:rPr lang="fr-FR" sz="1800" i="1" dirty="0" err="1">
                <a:latin typeface="Cambria" pitchFamily="18" charset="0"/>
              </a:rPr>
              <a:t>Legislation</a:t>
            </a:r>
            <a:r>
              <a:rPr lang="fr-FR" sz="1800" dirty="0">
                <a:latin typeface="Cambria" pitchFamily="18" charset="0"/>
              </a:rPr>
              <a:t> » ou Droit des Titres) sujet à l’ordre du jour depuis plusieurs années, celle visant à la révision de la directive sur les fonds de pension (IORP Directive), celle enfin qui serait à l’origine d’une cinquième révision de la directive UCITS (UCITS VI</a:t>
            </a:r>
            <a:r>
              <a:rPr lang="fr-FR" sz="1800" dirty="0" smtClean="0">
                <a:latin typeface="Cambria" pitchFamily="18" charset="0"/>
              </a:rPr>
              <a:t>).</a:t>
            </a:r>
            <a:endParaRPr lang="fr-FR" sz="18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9</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2809016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72028ECA-B6F1-4563-9EE1-EF49044FFFE4}" type="slidenum">
              <a:rPr lang="fr-FR" smtClean="0"/>
              <a:pPr/>
              <a:t>10</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690650"/>
            <a:ext cx="7518028" cy="5122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56149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72028ECA-B6F1-4563-9EE1-EF49044FFFE4}" type="slidenum">
              <a:rPr lang="fr-FR" smtClean="0"/>
              <a:pPr/>
              <a:t>11</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72816"/>
            <a:ext cx="8810188"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40262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754874"/>
          </a:xfrm>
        </p:spPr>
        <p:txBody>
          <a:bodyPr/>
          <a:lstStyle/>
          <a:p>
            <a:r>
              <a:rPr lang="fr-FR" sz="2200" b="0" dirty="0">
                <a:latin typeface="Cambria" pitchFamily="18" charset="0"/>
              </a:rPr>
              <a:t>CRD4 </a:t>
            </a:r>
            <a:r>
              <a:rPr lang="fr-FR" sz="2200" b="0" dirty="0" smtClean="0">
                <a:latin typeface="Cambria" pitchFamily="18" charset="0"/>
              </a:rPr>
              <a:t>/ CRR / </a:t>
            </a:r>
            <a:r>
              <a:rPr lang="fr-FR" sz="2200" b="0" dirty="0">
                <a:latin typeface="Cambria" pitchFamily="18" charset="0"/>
              </a:rPr>
              <a:t>Accord de </a:t>
            </a:r>
            <a:r>
              <a:rPr lang="fr-FR" sz="2200" b="0" dirty="0" smtClean="0">
                <a:latin typeface="Cambria" pitchFamily="18" charset="0"/>
              </a:rPr>
              <a:t>Bâle (1)</a:t>
            </a:r>
          </a:p>
          <a:p>
            <a:pPr lvl="1"/>
            <a:r>
              <a:rPr lang="fr-FR" sz="1800" dirty="0" smtClean="0">
                <a:latin typeface="Cambria" pitchFamily="18" charset="0"/>
              </a:rPr>
              <a:t>Les </a:t>
            </a:r>
            <a:r>
              <a:rPr lang="fr-FR" sz="1800" dirty="0">
                <a:latin typeface="Cambria" pitchFamily="18" charset="0"/>
              </a:rPr>
              <a:t>nouvelles règles devraient entrer en vigueur à partir du 1er janvier 2014 </a:t>
            </a:r>
            <a:r>
              <a:rPr lang="fr-FR" sz="1800" i="1" dirty="0">
                <a:latin typeface="Cambria" pitchFamily="18" charset="0"/>
              </a:rPr>
              <a:t>(sous réserve que les deux textes soient publiés au Journal officiel de l'Union européenne avant le 30 juin </a:t>
            </a:r>
            <a:r>
              <a:rPr lang="fr-FR" sz="1800" i="1" dirty="0" smtClean="0">
                <a:latin typeface="Cambria" pitchFamily="18" charset="0"/>
              </a:rPr>
              <a:t>2013)</a:t>
            </a:r>
            <a:r>
              <a:rPr lang="fr-FR" sz="1800" dirty="0" smtClean="0">
                <a:latin typeface="Cambria" pitchFamily="18" charset="0"/>
              </a:rPr>
              <a:t>.</a:t>
            </a:r>
            <a:endParaRPr lang="fr-FR" sz="1800" dirty="0">
              <a:latin typeface="Cambria" pitchFamily="18" charset="0"/>
            </a:endParaRPr>
          </a:p>
          <a:p>
            <a:pPr lvl="1"/>
            <a:r>
              <a:rPr lang="fr-FR" sz="1800" dirty="0" smtClean="0">
                <a:latin typeface="Cambria" pitchFamily="18" charset="0"/>
              </a:rPr>
              <a:t>Ces </a:t>
            </a:r>
            <a:r>
              <a:rPr lang="fr-FR" sz="1800" dirty="0">
                <a:latin typeface="Cambria" pitchFamily="18" charset="0"/>
              </a:rPr>
              <a:t>textes intègrent dans le droit européen la réforme internationale Bâle 3 (décembre 2010) qui introduit notamment de nouvelles exigences en matière de solvabilité bancaire et de surveillance du risque de </a:t>
            </a:r>
            <a:r>
              <a:rPr lang="fr-FR" sz="1800" dirty="0" smtClean="0">
                <a:latin typeface="Cambria" pitchFamily="18" charset="0"/>
              </a:rPr>
              <a:t>liquidité. </a:t>
            </a:r>
          </a:p>
          <a:p>
            <a:pPr lvl="1"/>
            <a:r>
              <a:rPr lang="fr-FR" sz="1800" b="1" dirty="0" smtClean="0">
                <a:latin typeface="Cambria" pitchFamily="18" charset="0"/>
              </a:rPr>
              <a:t>Les banques françaises sont favorables </a:t>
            </a:r>
            <a:r>
              <a:rPr lang="fr-FR" sz="1800" dirty="0" smtClean="0">
                <a:latin typeface="Cambria" pitchFamily="18" charset="0"/>
              </a:rPr>
              <a:t>aux mesures contribuant à un renforcement de la stabilité financière en Europe. </a:t>
            </a:r>
          </a:p>
          <a:p>
            <a:pPr marL="457200" lvl="1" indent="0">
              <a:buNone/>
            </a:pPr>
            <a:r>
              <a:rPr lang="fr-FR" sz="2000" dirty="0" smtClean="0">
                <a:latin typeface="Cambria" pitchFamily="18" charset="0"/>
                <a:sym typeface="Wingdings"/>
              </a:rPr>
              <a:t> </a:t>
            </a:r>
            <a:r>
              <a:rPr lang="fr-FR" sz="2000" i="1" dirty="0" smtClean="0">
                <a:latin typeface="Cambria" pitchFamily="18" charset="0"/>
              </a:rPr>
              <a:t>Cette réforme aura cependant des </a:t>
            </a:r>
            <a:r>
              <a:rPr lang="fr-FR" sz="2000" b="1" i="1" dirty="0" smtClean="0">
                <a:latin typeface="Cambria" pitchFamily="18" charset="0"/>
              </a:rPr>
              <a:t>conséquences pour le financement de l'économie </a:t>
            </a:r>
            <a:r>
              <a:rPr lang="fr-FR" sz="2000" i="1" dirty="0" smtClean="0">
                <a:latin typeface="Cambria" pitchFamily="18" charset="0"/>
              </a:rPr>
              <a:t>en France et en Europe.</a:t>
            </a:r>
          </a:p>
          <a:p>
            <a:pPr lvl="1"/>
            <a:endParaRPr lang="fr-FR" sz="2000" dirty="0" smtClean="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12</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19517534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001095"/>
          </a:xfrm>
        </p:spPr>
        <p:txBody>
          <a:bodyPr/>
          <a:lstStyle/>
          <a:p>
            <a:r>
              <a:rPr lang="fr-FR" sz="2200" b="0" dirty="0">
                <a:latin typeface="Cambria" pitchFamily="18" charset="0"/>
              </a:rPr>
              <a:t>CRD4 </a:t>
            </a:r>
            <a:r>
              <a:rPr lang="fr-FR" sz="2200" b="0" dirty="0" smtClean="0">
                <a:latin typeface="Cambria" pitchFamily="18" charset="0"/>
              </a:rPr>
              <a:t>/ CRR / </a:t>
            </a:r>
            <a:r>
              <a:rPr lang="fr-FR" sz="2200" b="0" dirty="0">
                <a:latin typeface="Cambria" pitchFamily="18" charset="0"/>
              </a:rPr>
              <a:t>Accord de </a:t>
            </a:r>
            <a:r>
              <a:rPr lang="fr-FR" sz="2200" b="0" dirty="0" smtClean="0">
                <a:latin typeface="Cambria" pitchFamily="18" charset="0"/>
              </a:rPr>
              <a:t>Bâle (2)</a:t>
            </a:r>
          </a:p>
          <a:p>
            <a:pPr lvl="1"/>
            <a:r>
              <a:rPr lang="fr-FR" sz="1800" dirty="0" smtClean="0">
                <a:latin typeface="Cambria" pitchFamily="18" charset="0"/>
              </a:rPr>
              <a:t>La </a:t>
            </a:r>
            <a:r>
              <a:rPr lang="fr-FR" sz="1800" dirty="0">
                <a:latin typeface="Cambria" pitchFamily="18" charset="0"/>
              </a:rPr>
              <a:t>directive </a:t>
            </a:r>
            <a:r>
              <a:rPr lang="fr-FR" sz="1800" dirty="0" smtClean="0">
                <a:latin typeface="Cambria" pitchFamily="18" charset="0"/>
              </a:rPr>
              <a:t>CRD4 </a:t>
            </a:r>
            <a:r>
              <a:rPr lang="fr-FR" sz="1800" dirty="0">
                <a:latin typeface="Cambria" pitchFamily="18" charset="0"/>
              </a:rPr>
              <a:t>reprend le cadre </a:t>
            </a:r>
            <a:r>
              <a:rPr lang="fr-FR" sz="1800" dirty="0" smtClean="0">
                <a:latin typeface="Cambria" pitchFamily="18" charset="0"/>
              </a:rPr>
              <a:t>existant </a:t>
            </a:r>
          </a:p>
          <a:p>
            <a:pPr lvl="2"/>
            <a:r>
              <a:rPr lang="fr-FR" sz="1700" dirty="0" smtClean="0">
                <a:latin typeface="Cambria" pitchFamily="18" charset="0"/>
              </a:rPr>
              <a:t>définition plus stricte des FP</a:t>
            </a:r>
          </a:p>
          <a:p>
            <a:pPr lvl="2"/>
            <a:r>
              <a:rPr lang="fr-FR" sz="1700" dirty="0">
                <a:latin typeface="Cambria" pitchFamily="18" charset="0"/>
              </a:rPr>
              <a:t>ratio de solvabilité est plus exigeant</a:t>
            </a:r>
            <a:r>
              <a:rPr lang="fr-FR" sz="1800" dirty="0">
                <a:latin typeface="Cambria" pitchFamily="18" charset="0"/>
              </a:rPr>
              <a:t> </a:t>
            </a:r>
            <a:endParaRPr lang="fr-FR" sz="1800" dirty="0" smtClean="0">
              <a:latin typeface="Cambria" pitchFamily="18" charset="0"/>
            </a:endParaRPr>
          </a:p>
          <a:p>
            <a:pPr lvl="1"/>
            <a:r>
              <a:rPr lang="fr-FR" sz="1800" dirty="0" smtClean="0">
                <a:latin typeface="Cambria" pitchFamily="18" charset="0"/>
              </a:rPr>
              <a:t>Elle </a:t>
            </a:r>
            <a:r>
              <a:rPr lang="fr-FR" sz="1800" dirty="0">
                <a:latin typeface="Cambria" pitchFamily="18" charset="0"/>
              </a:rPr>
              <a:t>comporte aussi des éléments </a:t>
            </a:r>
            <a:r>
              <a:rPr lang="fr-FR" sz="1800" dirty="0" smtClean="0">
                <a:latin typeface="Cambria" pitchFamily="18" charset="0"/>
              </a:rPr>
              <a:t>nouveaux, </a:t>
            </a:r>
            <a:r>
              <a:rPr lang="fr-FR" sz="1800" dirty="0">
                <a:latin typeface="Cambria" pitchFamily="18" charset="0"/>
              </a:rPr>
              <a:t>en </a:t>
            </a:r>
            <a:r>
              <a:rPr lang="fr-FR" sz="1800" dirty="0" smtClean="0">
                <a:latin typeface="Cambria" pitchFamily="18" charset="0"/>
              </a:rPr>
              <a:t>particulier:</a:t>
            </a:r>
          </a:p>
          <a:p>
            <a:pPr lvl="2"/>
            <a:r>
              <a:rPr lang="fr-FR" sz="1700" dirty="0" smtClean="0">
                <a:latin typeface="Cambria" pitchFamily="18" charset="0"/>
              </a:rPr>
              <a:t>sur </a:t>
            </a:r>
            <a:r>
              <a:rPr lang="fr-FR" sz="1700" dirty="0">
                <a:latin typeface="Cambria" pitchFamily="18" charset="0"/>
              </a:rPr>
              <a:t>les différents coussins de fonds propres </a:t>
            </a:r>
            <a:r>
              <a:rPr lang="fr-FR" sz="1700" dirty="0" smtClean="0">
                <a:latin typeface="Cambria" pitchFamily="18" charset="0"/>
              </a:rPr>
              <a:t>(</a:t>
            </a:r>
            <a:r>
              <a:rPr lang="fr-FR" sz="1700" i="1" dirty="0" smtClean="0">
                <a:latin typeface="Cambria" pitchFamily="18" charset="0"/>
              </a:rPr>
              <a:t>« capital </a:t>
            </a:r>
            <a:r>
              <a:rPr lang="fr-FR" sz="1700" i="1" dirty="0">
                <a:latin typeface="Cambria" pitchFamily="18" charset="0"/>
              </a:rPr>
              <a:t>conservation buffer »</a:t>
            </a:r>
            <a:r>
              <a:rPr lang="fr-FR" sz="1700" dirty="0">
                <a:latin typeface="Cambria" pitchFamily="18" charset="0"/>
              </a:rPr>
              <a:t> et </a:t>
            </a:r>
            <a:r>
              <a:rPr lang="fr-FR" sz="1700" i="1" dirty="0">
                <a:latin typeface="Cambria" pitchFamily="18" charset="0"/>
              </a:rPr>
              <a:t>« </a:t>
            </a:r>
            <a:r>
              <a:rPr lang="fr-FR" sz="1700" i="1" dirty="0" err="1">
                <a:latin typeface="Cambria" pitchFamily="18" charset="0"/>
              </a:rPr>
              <a:t>countercyclical</a:t>
            </a:r>
            <a:r>
              <a:rPr lang="fr-FR" sz="1700" i="1" dirty="0">
                <a:latin typeface="Cambria" pitchFamily="18" charset="0"/>
              </a:rPr>
              <a:t> </a:t>
            </a:r>
            <a:r>
              <a:rPr lang="fr-FR" sz="1700" i="1" dirty="0" smtClean="0">
                <a:latin typeface="Cambria" pitchFamily="18" charset="0"/>
              </a:rPr>
              <a:t>buffer »</a:t>
            </a:r>
            <a:r>
              <a:rPr lang="fr-FR" sz="1700" dirty="0">
                <a:latin typeface="Cambria" pitchFamily="18" charset="0"/>
              </a:rPr>
              <a:t>), </a:t>
            </a:r>
            <a:r>
              <a:rPr lang="fr-FR" sz="1700" dirty="0" smtClean="0">
                <a:latin typeface="Cambria" pitchFamily="18" charset="0"/>
              </a:rPr>
              <a:t>un </a:t>
            </a:r>
            <a:r>
              <a:rPr lang="fr-FR" sz="1700" dirty="0">
                <a:latin typeface="Cambria" pitchFamily="18" charset="0"/>
              </a:rPr>
              <a:t>nouveau ratio de levier </a:t>
            </a:r>
            <a:endParaRPr lang="fr-FR" sz="1700" dirty="0" smtClean="0">
              <a:latin typeface="Cambria" pitchFamily="18" charset="0"/>
            </a:endParaRPr>
          </a:p>
          <a:p>
            <a:pPr lvl="2"/>
            <a:r>
              <a:rPr lang="fr-FR" sz="1700" dirty="0" smtClean="0">
                <a:latin typeface="Cambria" pitchFamily="18" charset="0"/>
              </a:rPr>
              <a:t>plafonnement des rémunérations variables des « preneurs de risques », </a:t>
            </a:r>
            <a:r>
              <a:rPr lang="fr-FR" sz="1700" dirty="0" err="1" smtClean="0">
                <a:latin typeface="Cambria" pitchFamily="18" charset="0"/>
              </a:rPr>
              <a:t>yc</a:t>
            </a:r>
            <a:r>
              <a:rPr lang="fr-FR" sz="1700" dirty="0" smtClean="0">
                <a:latin typeface="Cambria" pitchFamily="18" charset="0"/>
              </a:rPr>
              <a:t> dans les filiales non-EU</a:t>
            </a:r>
          </a:p>
          <a:p>
            <a:pPr lvl="2"/>
            <a:r>
              <a:rPr lang="fr-FR" sz="1700" dirty="0" smtClean="0">
                <a:latin typeface="Cambria" pitchFamily="18" charset="0"/>
              </a:rPr>
              <a:t>transparence</a:t>
            </a:r>
            <a:r>
              <a:rPr lang="fr-FR" sz="1700" dirty="0">
                <a:latin typeface="Cambria" pitchFamily="18" charset="0"/>
              </a:rPr>
              <a:t>. </a:t>
            </a:r>
            <a:endParaRPr lang="fr-FR" sz="1700" dirty="0" smtClean="0">
              <a:latin typeface="Cambria" pitchFamily="18" charset="0"/>
            </a:endParaRPr>
          </a:p>
          <a:p>
            <a:pPr lvl="2"/>
            <a:r>
              <a:rPr lang="fr-FR" sz="1700" dirty="0" smtClean="0">
                <a:latin typeface="Cambria" pitchFamily="18" charset="0"/>
              </a:rPr>
              <a:t>compensation des opérations de dérivés de gré à gré par une contrepartie centrale.</a:t>
            </a:r>
            <a:endParaRPr lang="fr-FR" sz="170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13</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31040937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247317"/>
          </a:xfrm>
        </p:spPr>
        <p:txBody>
          <a:bodyPr/>
          <a:lstStyle/>
          <a:p>
            <a:r>
              <a:rPr lang="fr-FR" sz="2200" b="0" dirty="0">
                <a:latin typeface="Cambria" pitchFamily="18" charset="0"/>
              </a:rPr>
              <a:t>CRD4 </a:t>
            </a:r>
            <a:r>
              <a:rPr lang="fr-FR" sz="2200" b="0" dirty="0" smtClean="0">
                <a:latin typeface="Cambria" pitchFamily="18" charset="0"/>
              </a:rPr>
              <a:t>/ CRR / </a:t>
            </a:r>
            <a:r>
              <a:rPr lang="fr-FR" sz="2200" b="0" dirty="0">
                <a:latin typeface="Cambria" pitchFamily="18" charset="0"/>
              </a:rPr>
              <a:t>Accord de </a:t>
            </a:r>
            <a:r>
              <a:rPr lang="fr-FR" sz="2200" b="0" dirty="0" smtClean="0">
                <a:latin typeface="Cambria" pitchFamily="18" charset="0"/>
              </a:rPr>
              <a:t>Bâle (3)</a:t>
            </a:r>
          </a:p>
          <a:p>
            <a:pPr lvl="1"/>
            <a:r>
              <a:rPr lang="fr-FR" sz="1800" dirty="0" smtClean="0">
                <a:latin typeface="Cambria" pitchFamily="18" charset="0"/>
              </a:rPr>
              <a:t>Liquidité</a:t>
            </a:r>
          </a:p>
          <a:p>
            <a:pPr lvl="2"/>
            <a:r>
              <a:rPr lang="fr-FR" sz="1700" dirty="0" smtClean="0">
                <a:latin typeface="Cambria" pitchFamily="18" charset="0"/>
              </a:rPr>
              <a:t>introduction </a:t>
            </a:r>
            <a:r>
              <a:rPr lang="fr-FR" sz="1700" dirty="0">
                <a:latin typeface="Cambria" pitchFamily="18" charset="0"/>
              </a:rPr>
              <a:t>d'un ratio de couverture des besoins de liquidité à court terme (</a:t>
            </a:r>
            <a:r>
              <a:rPr lang="fr-FR" sz="1700" i="1" dirty="0" err="1">
                <a:latin typeface="Cambria" pitchFamily="18" charset="0"/>
              </a:rPr>
              <a:t>Liquidity</a:t>
            </a:r>
            <a:r>
              <a:rPr lang="fr-FR" sz="1700" i="1" dirty="0">
                <a:latin typeface="Cambria" pitchFamily="18" charset="0"/>
              </a:rPr>
              <a:t> </a:t>
            </a:r>
            <a:r>
              <a:rPr lang="fr-FR" sz="1700" i="1" dirty="0" err="1">
                <a:latin typeface="Cambria" pitchFamily="18" charset="0"/>
              </a:rPr>
              <a:t>Coverage</a:t>
            </a:r>
            <a:r>
              <a:rPr lang="fr-FR" sz="1700" i="1" dirty="0">
                <a:latin typeface="Cambria" pitchFamily="18" charset="0"/>
              </a:rPr>
              <a:t> Ratio </a:t>
            </a:r>
            <a:r>
              <a:rPr lang="fr-FR" sz="1700" dirty="0">
                <a:latin typeface="Cambria" pitchFamily="18" charset="0"/>
              </a:rPr>
              <a:t>- LCR) dont la composition et le calibrage exacts seront fixés avant le 1er janvier 2015 par un acte délégué de la Commission (sur la base d'une recommandation du Comité de Bâle). </a:t>
            </a:r>
            <a:endParaRPr lang="fr-FR" sz="1700" dirty="0" smtClean="0">
              <a:latin typeface="Cambria" pitchFamily="18" charset="0"/>
            </a:endParaRPr>
          </a:p>
          <a:p>
            <a:pPr lvl="2"/>
            <a:r>
              <a:rPr lang="fr-FR" sz="1700" dirty="0" smtClean="0">
                <a:latin typeface="Cambria" pitchFamily="18" charset="0"/>
              </a:rPr>
              <a:t>Ce </a:t>
            </a:r>
            <a:r>
              <a:rPr lang="fr-FR" sz="1700" dirty="0">
                <a:latin typeface="Cambria" pitchFamily="18" charset="0"/>
              </a:rPr>
              <a:t>ratio sera introduit progressivement en commençant à 60 % en 2015 pour atteindre 100 % en 2018. Un examen est prévu en 2016 qui permettra de retarder le ratio à 100 % si la situation internationale le justifie.</a:t>
            </a:r>
          </a:p>
          <a:p>
            <a:pPr lvl="2"/>
            <a:r>
              <a:rPr lang="fr-FR" sz="1700" dirty="0" smtClean="0">
                <a:latin typeface="Cambria" pitchFamily="18" charset="0"/>
              </a:rPr>
              <a:t>ratio </a:t>
            </a:r>
            <a:r>
              <a:rPr lang="fr-FR" sz="1700" dirty="0">
                <a:latin typeface="Cambria" pitchFamily="18" charset="0"/>
              </a:rPr>
              <a:t>de liquidité long terme (</a:t>
            </a:r>
            <a:r>
              <a:rPr lang="fr-FR" sz="1700" i="1" dirty="0">
                <a:latin typeface="Cambria" pitchFamily="18" charset="0"/>
              </a:rPr>
              <a:t>Net stable </a:t>
            </a:r>
            <a:r>
              <a:rPr lang="fr-FR" sz="1700" i="1" dirty="0" err="1">
                <a:latin typeface="Cambria" pitchFamily="18" charset="0"/>
              </a:rPr>
              <a:t>funding</a:t>
            </a:r>
            <a:r>
              <a:rPr lang="fr-FR" sz="1700" i="1" dirty="0">
                <a:latin typeface="Cambria" pitchFamily="18" charset="0"/>
              </a:rPr>
              <a:t> ratio</a:t>
            </a:r>
            <a:r>
              <a:rPr lang="fr-FR" sz="1700" dirty="0">
                <a:latin typeface="Cambria" pitchFamily="18" charset="0"/>
              </a:rPr>
              <a:t> - NSFR) prévu par Bâle 3, la Commission européenne devrait présenter une proposition législative à ce sujet pour le 31 décembre 2016 au plus tard</a:t>
            </a:r>
            <a:r>
              <a:rPr lang="fr-FR" sz="1700" dirty="0" smtClean="0">
                <a:latin typeface="Cambria" pitchFamily="18" charset="0"/>
              </a:rPr>
              <a:t>.</a:t>
            </a:r>
          </a:p>
          <a:p>
            <a:pPr lvl="2"/>
            <a:endParaRPr lang="fr-FR" sz="170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14</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1011926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001095"/>
          </a:xfrm>
        </p:spPr>
        <p:txBody>
          <a:bodyPr/>
          <a:lstStyle/>
          <a:p>
            <a:r>
              <a:rPr lang="fr-FR" sz="2200" b="0" dirty="0">
                <a:latin typeface="Cambria" pitchFamily="18" charset="0"/>
              </a:rPr>
              <a:t>CRD4 </a:t>
            </a:r>
            <a:r>
              <a:rPr lang="fr-FR" sz="2200" b="0" dirty="0" smtClean="0">
                <a:latin typeface="Cambria" pitchFamily="18" charset="0"/>
              </a:rPr>
              <a:t>/ CRR / </a:t>
            </a:r>
            <a:r>
              <a:rPr lang="fr-FR" sz="2200" b="0" dirty="0">
                <a:latin typeface="Cambria" pitchFamily="18" charset="0"/>
              </a:rPr>
              <a:t>Accord de </a:t>
            </a:r>
            <a:r>
              <a:rPr lang="fr-FR" sz="2200" b="0" dirty="0" smtClean="0">
                <a:latin typeface="Cambria" pitchFamily="18" charset="0"/>
              </a:rPr>
              <a:t>Bâle (4)</a:t>
            </a:r>
          </a:p>
          <a:p>
            <a:pPr marL="457200" lvl="1" indent="0">
              <a:buNone/>
            </a:pPr>
            <a:r>
              <a:rPr lang="fr-FR" sz="2000" dirty="0" smtClean="0">
                <a:latin typeface="Cambria" pitchFamily="18" charset="0"/>
                <a:sym typeface="Wingdings"/>
              </a:rPr>
              <a:t> </a:t>
            </a:r>
            <a:r>
              <a:rPr lang="fr-FR" sz="2000" i="1" dirty="0" smtClean="0">
                <a:latin typeface="Cambria" pitchFamily="18" charset="0"/>
              </a:rPr>
              <a:t>Les banques françaises ont fait des efforts considérables </a:t>
            </a:r>
            <a:r>
              <a:rPr lang="fr-FR" sz="2000" dirty="0" smtClean="0">
                <a:latin typeface="Cambria" pitchFamily="18" charset="0"/>
              </a:rPr>
              <a:t>pour s'adapter au plus vite et par leurs propres moyens à ces changements réglementaires importants. </a:t>
            </a:r>
          </a:p>
          <a:p>
            <a:pPr marL="457200" lvl="1" indent="0">
              <a:buNone/>
            </a:pPr>
            <a:r>
              <a:rPr lang="fr-FR" sz="2000" dirty="0" smtClean="0">
                <a:latin typeface="Cambria" pitchFamily="18" charset="0"/>
                <a:sym typeface="Wingdings"/>
              </a:rPr>
              <a:t> </a:t>
            </a:r>
            <a:r>
              <a:rPr lang="fr-FR" sz="2000" b="1" i="1" dirty="0" smtClean="0">
                <a:latin typeface="Cambria" pitchFamily="18" charset="0"/>
              </a:rPr>
              <a:t>Les principaux établissements ont confirmé qu'ils respecteront le ratio de solvabilité exigé par Bâle 3 au plus tard au 31 décembre 2013. </a:t>
            </a:r>
          </a:p>
          <a:p>
            <a:pPr marL="457200" lvl="1" indent="0">
              <a:buNone/>
            </a:pPr>
            <a:r>
              <a:rPr lang="fr-FR" sz="2000" dirty="0" smtClean="0">
                <a:latin typeface="Cambria" pitchFamily="18" charset="0"/>
                <a:sym typeface="Wingdings"/>
              </a:rPr>
              <a:t> </a:t>
            </a:r>
            <a:r>
              <a:rPr lang="fr-FR" sz="2000" i="1" dirty="0" smtClean="0">
                <a:latin typeface="Cambria" pitchFamily="18" charset="0"/>
              </a:rPr>
              <a:t>En revanche, les banques françaises doivent faire des </a:t>
            </a:r>
            <a:r>
              <a:rPr lang="fr-FR" sz="2000" b="1" i="1" dirty="0" smtClean="0">
                <a:latin typeface="Cambria" pitchFamily="18" charset="0"/>
              </a:rPr>
              <a:t>efforts encore plus importants </a:t>
            </a:r>
            <a:r>
              <a:rPr lang="fr-FR" sz="2000" i="1" dirty="0" smtClean="0">
                <a:latin typeface="Cambria" pitchFamily="18" charset="0"/>
              </a:rPr>
              <a:t>pour se conformer au ratio de liquidité.</a:t>
            </a:r>
          </a:p>
          <a:p>
            <a:pPr marL="457200" lvl="1" indent="0">
              <a:buNone/>
            </a:pPr>
            <a:r>
              <a:rPr lang="fr-FR" sz="1800" dirty="0" smtClean="0">
                <a:latin typeface="Cambria" pitchFamily="18" charset="0"/>
                <a:sym typeface="Wingdings"/>
              </a:rPr>
              <a:t> </a:t>
            </a:r>
            <a:r>
              <a:rPr lang="fr-FR" sz="1800" dirty="0" smtClean="0">
                <a:latin typeface="Cambria" pitchFamily="18" charset="0"/>
              </a:rPr>
              <a:t>Le renvoi sine die courant 2012 de l'application de Bâle 3 par les grandes banques américaines risque d'accroitre les distorsions de concurrence entre les banques européennes et leurs homologues américaines.</a:t>
            </a:r>
          </a:p>
          <a:p>
            <a:pPr lvl="1"/>
            <a:endParaRPr lang="fr-FR" sz="2000" dirty="0" smtClean="0">
              <a:latin typeface="Cambria" pitchFamily="18" charset="0"/>
            </a:endParaRPr>
          </a:p>
          <a:p>
            <a:pPr lvl="1"/>
            <a:endParaRPr lang="fr-FR" sz="2000" dirty="0" smtClean="0">
              <a:latin typeface="Cambria" pitchFamily="18" charset="0"/>
            </a:endParaRPr>
          </a:p>
          <a:p>
            <a:pPr lvl="1"/>
            <a:endParaRPr lang="fr-FR" sz="2000" dirty="0" smtClean="0">
              <a:latin typeface="Cambria" pitchFamily="18" charset="0"/>
            </a:endParaRPr>
          </a:p>
          <a:p>
            <a:pPr lvl="1"/>
            <a:endParaRPr lang="fr-FR" sz="2000" dirty="0" smtClean="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15</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7071793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001095"/>
          </a:xfrm>
        </p:spPr>
        <p:txBody>
          <a:bodyPr/>
          <a:lstStyle/>
          <a:p>
            <a:r>
              <a:rPr lang="fr-FR" sz="2200" b="0" dirty="0">
                <a:latin typeface="Cambria" pitchFamily="18" charset="0"/>
              </a:rPr>
              <a:t>CRD4 </a:t>
            </a:r>
            <a:r>
              <a:rPr lang="fr-FR" sz="2200" b="0" dirty="0" smtClean="0">
                <a:latin typeface="Cambria" pitchFamily="18" charset="0"/>
              </a:rPr>
              <a:t>/ CRR / </a:t>
            </a:r>
            <a:r>
              <a:rPr lang="fr-FR" sz="2200" b="0" dirty="0">
                <a:latin typeface="Cambria" pitchFamily="18" charset="0"/>
              </a:rPr>
              <a:t>Accord de </a:t>
            </a:r>
            <a:r>
              <a:rPr lang="fr-FR" sz="2200" b="0" dirty="0" smtClean="0">
                <a:latin typeface="Cambria" pitchFamily="18" charset="0"/>
              </a:rPr>
              <a:t>Bâle </a:t>
            </a:r>
            <a:r>
              <a:rPr lang="fr-FR" sz="2200" b="0" dirty="0" smtClean="0">
                <a:latin typeface="Cambria" pitchFamily="18" charset="0"/>
              </a:rPr>
              <a:t>(5)</a:t>
            </a:r>
            <a:endParaRPr lang="fr-FR" sz="2200" b="0" dirty="0" smtClean="0">
              <a:latin typeface="Cambria" pitchFamily="18" charset="0"/>
            </a:endParaRPr>
          </a:p>
          <a:p>
            <a:pPr marL="457200" lvl="1" indent="0">
              <a:buNone/>
            </a:pPr>
            <a:r>
              <a:rPr lang="fr-FR" sz="2000" dirty="0" smtClean="0">
                <a:latin typeface="Cambria" pitchFamily="18" charset="0"/>
                <a:sym typeface="Wingdings"/>
              </a:rPr>
              <a:t> </a:t>
            </a:r>
            <a:r>
              <a:rPr lang="fr-FR" sz="2000" i="1" dirty="0" smtClean="0">
                <a:latin typeface="Cambria" pitchFamily="18" charset="0"/>
              </a:rPr>
              <a:t>Les banques françaises restent dans une situation spécifique car une partie des fonds qu'elles collectent (assurance-vie, livrets réglementés) ne reste pas dans leurs bilans. </a:t>
            </a:r>
          </a:p>
          <a:p>
            <a:pPr marL="457200" lvl="1" indent="0">
              <a:buNone/>
            </a:pPr>
            <a:r>
              <a:rPr lang="fr-FR" sz="2000" dirty="0" smtClean="0">
                <a:latin typeface="Cambria" pitchFamily="18" charset="0"/>
                <a:sym typeface="Wingdings"/>
              </a:rPr>
              <a:t> </a:t>
            </a:r>
            <a:r>
              <a:rPr lang="fr-FR" sz="2000" i="1" dirty="0" smtClean="0">
                <a:latin typeface="Cambria" pitchFamily="18" charset="0"/>
              </a:rPr>
              <a:t>Le relèvement du plafond du Livret A et du LDD aggrave le ration de liquidité des banques françaises qui était déjà inférieur aux niveaux européens</a:t>
            </a:r>
          </a:p>
          <a:p>
            <a:pPr lvl="1">
              <a:buFont typeface="Wingdings" pitchFamily="2" charset="2"/>
              <a:buChar char="è"/>
            </a:pPr>
            <a:endParaRPr lang="fr-FR" sz="2000" dirty="0" smtClean="0">
              <a:latin typeface="Cambria" pitchFamily="18" charset="0"/>
            </a:endParaRPr>
          </a:p>
          <a:p>
            <a:pPr lvl="1"/>
            <a:endParaRPr lang="fr-FR" sz="2000" dirty="0" smtClean="0">
              <a:latin typeface="Cambria" pitchFamily="18" charset="0"/>
            </a:endParaRPr>
          </a:p>
          <a:p>
            <a:pPr lvl="1"/>
            <a:endParaRPr lang="fr-FR" sz="2000" dirty="0" smtClean="0">
              <a:latin typeface="Cambria" pitchFamily="18" charset="0"/>
            </a:endParaRPr>
          </a:p>
          <a:p>
            <a:pPr lvl="1"/>
            <a:endParaRPr lang="fr-FR" sz="2000" dirty="0" smtClean="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16</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21348613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2646878"/>
          </a:xfrm>
        </p:spPr>
        <p:txBody>
          <a:bodyPr/>
          <a:lstStyle/>
          <a:p>
            <a:r>
              <a:rPr lang="fr-FR" sz="2200" b="0" dirty="0" smtClean="0">
                <a:latin typeface="Cambria" pitchFamily="18" charset="0"/>
              </a:rPr>
              <a:t>EMIR (1)</a:t>
            </a:r>
          </a:p>
          <a:p>
            <a:pPr lvl="1"/>
            <a:r>
              <a:rPr lang="fr-FR" sz="1800" dirty="0">
                <a:latin typeface="Cambria" pitchFamily="18" charset="0"/>
              </a:rPr>
              <a:t>Ce texte répond aux engagements du G20 (sommet de Pittsburg de 2009) pour, d’ici fin 2012, augmenter la transparence des marchés dérivés et réduire le risque actuel induit par des transactions qui pour une grande partie d’entre elles restent traitées de gré à gré (</a:t>
            </a:r>
            <a:r>
              <a:rPr lang="fr-FR" sz="1800" i="1" dirty="0">
                <a:latin typeface="Cambria" pitchFamily="18" charset="0"/>
              </a:rPr>
              <a:t>pur OTC – Over The </a:t>
            </a:r>
            <a:r>
              <a:rPr lang="fr-FR" sz="1800" i="1" dirty="0" err="1">
                <a:latin typeface="Cambria" pitchFamily="18" charset="0"/>
              </a:rPr>
              <a:t>Counter</a:t>
            </a:r>
            <a:r>
              <a:rPr lang="fr-FR" sz="1800" dirty="0">
                <a:latin typeface="Cambria" pitchFamily="18" charset="0"/>
              </a:rPr>
              <a:t>). </a:t>
            </a:r>
            <a:endParaRPr lang="fr-FR" sz="1800" dirty="0" smtClean="0">
              <a:latin typeface="Cambria" pitchFamily="18" charset="0"/>
            </a:endParaRPr>
          </a:p>
          <a:p>
            <a:pPr lvl="1"/>
            <a:r>
              <a:rPr lang="fr-FR" sz="1800" dirty="0" smtClean="0">
                <a:latin typeface="Cambria" pitchFamily="18" charset="0"/>
              </a:rPr>
              <a:t>Il </a:t>
            </a:r>
            <a:r>
              <a:rPr lang="fr-FR" sz="1800" dirty="0">
                <a:latin typeface="Cambria" pitchFamily="18" charset="0"/>
              </a:rPr>
              <a:t>est à rapprocher de l’initiative américaine </a:t>
            </a:r>
            <a:r>
              <a:rPr lang="fr-FR" sz="1800" dirty="0" err="1">
                <a:latin typeface="Cambria" pitchFamily="18" charset="0"/>
              </a:rPr>
              <a:t>Dodd</a:t>
            </a:r>
            <a:r>
              <a:rPr lang="fr-FR" sz="1800" dirty="0">
                <a:latin typeface="Cambria" pitchFamily="18" charset="0"/>
              </a:rPr>
              <a:t> Franck </a:t>
            </a:r>
            <a:r>
              <a:rPr lang="fr-FR" sz="1800" dirty="0" err="1">
                <a:latin typeface="Cambria" pitchFamily="18" charset="0"/>
              </a:rPr>
              <a:t>Act</a:t>
            </a:r>
            <a:r>
              <a:rPr lang="fr-FR" sz="1800" dirty="0">
                <a:latin typeface="Cambria" pitchFamily="18" charset="0"/>
              </a:rPr>
              <a:t> qui dédie son titre VII à la réglementation de ces mêmes opérations</a:t>
            </a:r>
            <a:r>
              <a:rPr lang="fr-FR" sz="1800" dirty="0" smtClean="0">
                <a:latin typeface="Cambria" pitchFamily="18" charset="0"/>
              </a:rPr>
              <a:t>.</a:t>
            </a:r>
            <a:endParaRPr lang="fr-FR" sz="180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17</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37129629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616648"/>
          </a:xfrm>
        </p:spPr>
        <p:txBody>
          <a:bodyPr/>
          <a:lstStyle/>
          <a:p>
            <a:r>
              <a:rPr lang="fr-FR" sz="2200" b="0" dirty="0" smtClean="0">
                <a:latin typeface="Cambria" pitchFamily="18" charset="0"/>
              </a:rPr>
              <a:t>EMIR (2)</a:t>
            </a:r>
          </a:p>
          <a:p>
            <a:pPr lvl="1"/>
            <a:r>
              <a:rPr lang="fr-FR" sz="1800" dirty="0" smtClean="0">
                <a:latin typeface="Cambria" pitchFamily="18" charset="0"/>
              </a:rPr>
              <a:t>Notion </a:t>
            </a:r>
            <a:r>
              <a:rPr lang="fr-FR" sz="1800" dirty="0">
                <a:latin typeface="Cambria" pitchFamily="18" charset="0"/>
              </a:rPr>
              <a:t>de « contrats standards » et </a:t>
            </a:r>
            <a:r>
              <a:rPr lang="fr-FR" sz="1800" dirty="0" smtClean="0">
                <a:latin typeface="Cambria" pitchFamily="18" charset="0"/>
              </a:rPr>
              <a:t>obligation </a:t>
            </a:r>
            <a:r>
              <a:rPr lang="fr-FR" sz="1800" dirty="0">
                <a:latin typeface="Cambria" pitchFamily="18" charset="0"/>
              </a:rPr>
              <a:t>de compensation via une Contrepartie Centrale (CCP) dans le but de diminuer fortement le risque de contrepartie. </a:t>
            </a:r>
            <a:endParaRPr lang="fr-FR" sz="1800" dirty="0" smtClean="0">
              <a:latin typeface="Cambria" pitchFamily="18" charset="0"/>
            </a:endParaRPr>
          </a:p>
          <a:p>
            <a:pPr lvl="1"/>
            <a:r>
              <a:rPr lang="fr-FR" sz="1800" dirty="0" smtClean="0">
                <a:latin typeface="Cambria" pitchFamily="18" charset="0"/>
              </a:rPr>
              <a:t>Obligation </a:t>
            </a:r>
            <a:r>
              <a:rPr lang="fr-FR" sz="1800" dirty="0">
                <a:latin typeface="Cambria" pitchFamily="18" charset="0"/>
              </a:rPr>
              <a:t>de déclaration de l’ensemble des opérations sur produits dérivés OTC, que </a:t>
            </a:r>
            <a:r>
              <a:rPr lang="fr-FR" sz="1800" dirty="0" smtClean="0">
                <a:latin typeface="Cambria" pitchFamily="18" charset="0"/>
              </a:rPr>
              <a:t>celles-ci </a:t>
            </a:r>
            <a:r>
              <a:rPr lang="fr-FR" sz="1800" dirty="0">
                <a:latin typeface="Cambria" pitchFamily="18" charset="0"/>
              </a:rPr>
              <a:t>portent ou non sur des contrats standards, auprès de bases de données centrales, les « </a:t>
            </a:r>
            <a:r>
              <a:rPr lang="fr-FR" sz="1800" i="1" dirty="0" err="1">
                <a:latin typeface="Cambria" pitchFamily="18" charset="0"/>
              </a:rPr>
              <a:t>trade</a:t>
            </a:r>
            <a:r>
              <a:rPr lang="fr-FR" sz="1800" i="1" dirty="0">
                <a:latin typeface="Cambria" pitchFamily="18" charset="0"/>
              </a:rPr>
              <a:t> </a:t>
            </a:r>
            <a:r>
              <a:rPr lang="fr-FR" sz="1800" i="1" dirty="0" err="1">
                <a:latin typeface="Cambria" pitchFamily="18" charset="0"/>
              </a:rPr>
              <a:t>depositories</a:t>
            </a:r>
            <a:r>
              <a:rPr lang="fr-FR" sz="1800" i="1" dirty="0">
                <a:latin typeface="Cambria" pitchFamily="18" charset="0"/>
              </a:rPr>
              <a:t> </a:t>
            </a:r>
            <a:r>
              <a:rPr lang="fr-FR" sz="1800" dirty="0">
                <a:latin typeface="Cambria" pitchFamily="18" charset="0"/>
              </a:rPr>
              <a:t>». </a:t>
            </a:r>
            <a:endParaRPr lang="fr-FR" sz="1800" dirty="0" smtClean="0">
              <a:latin typeface="Cambria" pitchFamily="18" charset="0"/>
            </a:endParaRPr>
          </a:p>
          <a:p>
            <a:pPr lvl="1"/>
            <a:r>
              <a:rPr lang="fr-FR" sz="1800" dirty="0" smtClean="0">
                <a:latin typeface="Cambria" pitchFamily="18" charset="0"/>
              </a:rPr>
              <a:t>Pour </a:t>
            </a:r>
            <a:r>
              <a:rPr lang="fr-FR" sz="1800" dirty="0">
                <a:latin typeface="Cambria" pitchFamily="18" charset="0"/>
              </a:rPr>
              <a:t>les opérations </a:t>
            </a:r>
            <a:r>
              <a:rPr lang="fr-FR" sz="1800" dirty="0" smtClean="0">
                <a:latin typeface="Cambria" pitchFamily="18" charset="0"/>
              </a:rPr>
              <a:t>non compensées, renforcement </a:t>
            </a:r>
            <a:r>
              <a:rPr lang="fr-FR" sz="1800" dirty="0">
                <a:latin typeface="Cambria" pitchFamily="18" charset="0"/>
              </a:rPr>
              <a:t>des </a:t>
            </a:r>
            <a:r>
              <a:rPr lang="fr-FR" sz="1800" dirty="0" smtClean="0">
                <a:latin typeface="Cambria" pitchFamily="18" charset="0"/>
              </a:rPr>
              <a:t>règles </a:t>
            </a:r>
            <a:r>
              <a:rPr lang="fr-FR" sz="1800" dirty="0">
                <a:latin typeface="Cambria" pitchFamily="18" charset="0"/>
              </a:rPr>
              <a:t>qui régissent les relations entre les parties au </a:t>
            </a:r>
            <a:r>
              <a:rPr lang="fr-FR" sz="1800" dirty="0" smtClean="0">
                <a:latin typeface="Cambria" pitchFamily="18" charset="0"/>
              </a:rPr>
              <a:t>contrat (notamment l’échange </a:t>
            </a:r>
            <a:r>
              <a:rPr lang="fr-FR" sz="1800" dirty="0">
                <a:latin typeface="Cambria" pitchFamily="18" charset="0"/>
              </a:rPr>
              <a:t>de collatéral entre </a:t>
            </a:r>
            <a:r>
              <a:rPr lang="fr-FR" sz="1800" dirty="0" smtClean="0">
                <a:latin typeface="Cambria" pitchFamily="18" charset="0"/>
              </a:rPr>
              <a:t>ces parties).</a:t>
            </a:r>
            <a:endParaRPr lang="fr-FR" sz="18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18</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1457250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308872"/>
          </a:xfrm>
        </p:spPr>
        <p:txBody>
          <a:bodyPr/>
          <a:lstStyle/>
          <a:p>
            <a:r>
              <a:rPr lang="fr-FR" sz="2200" b="0" dirty="0" smtClean="0">
                <a:latin typeface="Cambria" pitchFamily="18" charset="0"/>
              </a:rPr>
              <a:t>EMIR (3)</a:t>
            </a:r>
          </a:p>
          <a:p>
            <a:pPr lvl="1"/>
            <a:r>
              <a:rPr lang="fr-FR" sz="1800" dirty="0" smtClean="0">
                <a:latin typeface="Cambria" pitchFamily="18" charset="0"/>
              </a:rPr>
              <a:t>L’obligation </a:t>
            </a:r>
            <a:r>
              <a:rPr lang="fr-FR" sz="1800" dirty="0">
                <a:latin typeface="Cambria" pitchFamily="18" charset="0"/>
              </a:rPr>
              <a:t>faite par EMIR d’utiliser une CCP, renforce le rôle déterminant de ces infrastructures de marché</a:t>
            </a:r>
            <a:r>
              <a:rPr lang="fr-FR" sz="1800" dirty="0" smtClean="0">
                <a:latin typeface="Cambria" pitchFamily="18" charset="0"/>
              </a:rPr>
              <a:t>. EMIR </a:t>
            </a:r>
            <a:r>
              <a:rPr lang="fr-FR" sz="1800" dirty="0">
                <a:latin typeface="Cambria" pitchFamily="18" charset="0"/>
              </a:rPr>
              <a:t>décline un certain nombre de normes relatives à leur </a:t>
            </a:r>
            <a:r>
              <a:rPr lang="fr-FR" sz="1800" b="1" dirty="0">
                <a:latin typeface="Cambria" pitchFamily="18" charset="0"/>
              </a:rPr>
              <a:t>supervision</a:t>
            </a:r>
            <a:r>
              <a:rPr lang="fr-FR" sz="1800" dirty="0">
                <a:latin typeface="Cambria" pitchFamily="18" charset="0"/>
              </a:rPr>
              <a:t>, leur </a:t>
            </a:r>
            <a:r>
              <a:rPr lang="fr-FR" sz="1800" b="1" dirty="0">
                <a:latin typeface="Cambria" pitchFamily="18" charset="0"/>
              </a:rPr>
              <a:t>gouvernance</a:t>
            </a:r>
            <a:r>
              <a:rPr lang="fr-FR" sz="1800" dirty="0">
                <a:latin typeface="Cambria" pitchFamily="18" charset="0"/>
              </a:rPr>
              <a:t> et leur </a:t>
            </a:r>
            <a:r>
              <a:rPr lang="fr-FR" sz="1800" b="1" dirty="0">
                <a:latin typeface="Cambria" pitchFamily="18" charset="0"/>
              </a:rPr>
              <a:t>organisation</a:t>
            </a:r>
            <a:r>
              <a:rPr lang="fr-FR" sz="1800" dirty="0">
                <a:latin typeface="Cambria" pitchFamily="18" charset="0"/>
              </a:rPr>
              <a:t>, mais aussi aux niveaux de </a:t>
            </a:r>
            <a:r>
              <a:rPr lang="fr-FR" sz="1800" b="1" dirty="0">
                <a:latin typeface="Cambria" pitchFamily="18" charset="0"/>
              </a:rPr>
              <a:t>fonds propres </a:t>
            </a:r>
            <a:r>
              <a:rPr lang="fr-FR" sz="1800" dirty="0">
                <a:latin typeface="Cambria" pitchFamily="18" charset="0"/>
              </a:rPr>
              <a:t>correspondant à la nature des risques qu’elles supportent. </a:t>
            </a:r>
            <a:endParaRPr lang="fr-FR" sz="1800" dirty="0" smtClean="0">
              <a:latin typeface="Cambria" pitchFamily="18" charset="0"/>
            </a:endParaRPr>
          </a:p>
          <a:p>
            <a:pPr lvl="1"/>
            <a:r>
              <a:rPr lang="fr-FR" sz="1800" dirty="0" smtClean="0">
                <a:latin typeface="Cambria" pitchFamily="18" charset="0"/>
              </a:rPr>
              <a:t>Le </a:t>
            </a:r>
            <a:r>
              <a:rPr lang="fr-FR" sz="1800" dirty="0">
                <a:latin typeface="Cambria" pitchFamily="18" charset="0"/>
              </a:rPr>
              <a:t>règlement aborde également la problématique du dénouement en monnaie banque centrale, l’interopérabilité ainsi que l’accès aux flux des plates formes de négociation. </a:t>
            </a:r>
            <a:endParaRPr lang="fr-FR" sz="1800" dirty="0" smtClean="0">
              <a:latin typeface="Cambria" pitchFamily="18" charset="0"/>
            </a:endParaRPr>
          </a:p>
          <a:p>
            <a:pPr lvl="1"/>
            <a:r>
              <a:rPr lang="fr-FR" sz="1800" dirty="0" smtClean="0">
                <a:latin typeface="Cambria" pitchFamily="18" charset="0"/>
              </a:rPr>
              <a:t>Enfin</a:t>
            </a:r>
            <a:r>
              <a:rPr lang="fr-FR" sz="1800" dirty="0">
                <a:latin typeface="Cambria" pitchFamily="18" charset="0"/>
              </a:rPr>
              <a:t>, il instaure une procédure dite de « </a:t>
            </a:r>
            <a:r>
              <a:rPr lang="fr-FR" sz="1800" i="1" dirty="0">
                <a:latin typeface="Cambria" pitchFamily="18" charset="0"/>
              </a:rPr>
              <a:t>default </a:t>
            </a:r>
            <a:r>
              <a:rPr lang="fr-FR" sz="1800" i="1" dirty="0" err="1">
                <a:latin typeface="Cambria" pitchFamily="18" charset="0"/>
              </a:rPr>
              <a:t>waterfall</a:t>
            </a:r>
            <a:r>
              <a:rPr lang="fr-FR" sz="1800" i="1" dirty="0">
                <a:latin typeface="Cambria" pitchFamily="18" charset="0"/>
              </a:rPr>
              <a:t> </a:t>
            </a:r>
            <a:r>
              <a:rPr lang="fr-FR" sz="1800" dirty="0">
                <a:latin typeface="Cambria" pitchFamily="18" charset="0"/>
              </a:rPr>
              <a:t>» relative à l’utilisation ordonnée par la CCP en cas de défaut de l’un de ses membres, des ressources dont elle </a:t>
            </a:r>
            <a:r>
              <a:rPr lang="fr-FR" sz="1800" dirty="0" smtClean="0">
                <a:latin typeface="Cambria" pitchFamily="18" charset="0"/>
              </a:rPr>
              <a:t>dispose (FP, garanties).</a:t>
            </a:r>
            <a:endParaRPr lang="fr-FR" sz="18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19</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1382053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86985" y="2336597"/>
            <a:ext cx="8285162" cy="4555093"/>
          </a:xfrm>
        </p:spPr>
        <p:txBody>
          <a:bodyPr/>
          <a:lstStyle/>
          <a:p>
            <a:r>
              <a:rPr lang="fr-FR" sz="2200" b="0" dirty="0" smtClean="0">
                <a:latin typeface="Cambria" pitchFamily="18" charset="0"/>
              </a:rPr>
              <a:t>EMIR (4)</a:t>
            </a:r>
          </a:p>
          <a:p>
            <a:pPr lvl="1"/>
            <a:r>
              <a:rPr lang="fr-FR" sz="1800" dirty="0" smtClean="0">
                <a:latin typeface="Cambria" pitchFamily="18" charset="0"/>
              </a:rPr>
              <a:t>La </a:t>
            </a:r>
            <a:r>
              <a:rPr lang="fr-FR" sz="1800" dirty="0">
                <a:latin typeface="Cambria" pitchFamily="18" charset="0"/>
              </a:rPr>
              <a:t>dernière partie du texte est consacrée à la réglementation des </a:t>
            </a:r>
            <a:r>
              <a:rPr lang="fr-FR" sz="1800" dirty="0" smtClean="0">
                <a:latin typeface="Cambria" pitchFamily="18" charset="0"/>
              </a:rPr>
              <a:t/>
            </a:r>
            <a:br>
              <a:rPr lang="fr-FR" sz="1800" dirty="0" smtClean="0">
                <a:latin typeface="Cambria" pitchFamily="18" charset="0"/>
              </a:rPr>
            </a:br>
            <a:r>
              <a:rPr lang="fr-FR" sz="1800" dirty="0" smtClean="0">
                <a:latin typeface="Cambria" pitchFamily="18" charset="0"/>
              </a:rPr>
              <a:t>« </a:t>
            </a:r>
            <a:r>
              <a:rPr lang="fr-FR" sz="1800" i="1" dirty="0">
                <a:latin typeface="Cambria" pitchFamily="18" charset="0"/>
              </a:rPr>
              <a:t>Trade </a:t>
            </a:r>
            <a:r>
              <a:rPr lang="fr-FR" sz="1800" i="1" dirty="0" err="1">
                <a:latin typeface="Cambria" pitchFamily="18" charset="0"/>
              </a:rPr>
              <a:t>Repositories</a:t>
            </a:r>
            <a:r>
              <a:rPr lang="fr-FR" sz="1800" i="1" dirty="0">
                <a:latin typeface="Cambria" pitchFamily="18" charset="0"/>
              </a:rPr>
              <a:t> </a:t>
            </a:r>
            <a:r>
              <a:rPr lang="fr-FR" sz="1800" dirty="0">
                <a:latin typeface="Cambria" pitchFamily="18" charset="0"/>
              </a:rPr>
              <a:t>» dont le rôle sera de collecter les données sur l’ensemble des transactions réalisées sur les produits dérivés OTC et de remonter cette information aux autorités compétentes. Il faudra être agréé pour exercer cette activité et le non respect des obligations afférentes sera sanctionné par les autorités de tutelles concernées.</a:t>
            </a:r>
          </a:p>
          <a:p>
            <a:pPr lvl="1"/>
            <a:r>
              <a:rPr lang="fr-FR" sz="1800" dirty="0" smtClean="0">
                <a:latin typeface="Cambria" pitchFamily="18" charset="0"/>
              </a:rPr>
              <a:t>Prolongement </a:t>
            </a:r>
            <a:r>
              <a:rPr lang="fr-FR" sz="1800" dirty="0">
                <a:latin typeface="Cambria" pitchFamily="18" charset="0"/>
              </a:rPr>
              <a:t>dans la proposition de règlement MIF (MIFIR) qui instaure l’obligation de négocier via une plate-forme de négociation (marché réglementé, MTF ou OTF) tout contrat jugé standard </a:t>
            </a:r>
            <a:r>
              <a:rPr lang="fr-FR" sz="1800" dirty="0" smtClean="0">
                <a:latin typeface="Cambria" pitchFamily="18" charset="0"/>
              </a:rPr>
              <a:t/>
            </a:r>
            <a:br>
              <a:rPr lang="fr-FR" sz="1800" dirty="0" smtClean="0">
                <a:latin typeface="Cambria" pitchFamily="18" charset="0"/>
              </a:rPr>
            </a:br>
            <a:r>
              <a:rPr lang="fr-FR" sz="1800" dirty="0" smtClean="0">
                <a:latin typeface="Cambria" pitchFamily="18" charset="0"/>
              </a:rPr>
              <a:t>dans </a:t>
            </a:r>
            <a:r>
              <a:rPr lang="fr-FR" sz="1800" dirty="0">
                <a:latin typeface="Cambria" pitchFamily="18" charset="0"/>
              </a:rPr>
              <a:t>le cadre d’EMIR et disposant d’un niveau de liquidité suffisant</a:t>
            </a:r>
            <a:r>
              <a:rPr lang="fr-FR" sz="1800" dirty="0" smtClean="0">
                <a:latin typeface="Cambria" pitchFamily="18" charset="0"/>
              </a:rPr>
              <a:t>.</a:t>
            </a:r>
            <a:endParaRPr lang="fr-FR" sz="18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20</a:t>
            </a:fld>
            <a:endParaRPr lang="fr-FR" dirty="0"/>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9549706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308872"/>
          </a:xfrm>
        </p:spPr>
        <p:txBody>
          <a:bodyPr/>
          <a:lstStyle/>
          <a:p>
            <a:r>
              <a:rPr lang="fr-FR" sz="2200" b="0" dirty="0">
                <a:latin typeface="Cambria" pitchFamily="18" charset="0"/>
              </a:rPr>
              <a:t>Mécanisme de supervision </a:t>
            </a:r>
            <a:r>
              <a:rPr lang="fr-FR" sz="2200" b="0" dirty="0" smtClean="0">
                <a:latin typeface="Cambria" pitchFamily="18" charset="0"/>
              </a:rPr>
              <a:t>unique</a:t>
            </a:r>
          </a:p>
          <a:p>
            <a:pPr lvl="1"/>
            <a:r>
              <a:rPr lang="fr-FR" sz="1800" dirty="0">
                <a:latin typeface="Cambria" pitchFamily="18" charset="0"/>
              </a:rPr>
              <a:t>Les 27 ont trouvé un accord le 13 décembre 2012 sur la supervision bancaire européenne, prévoyant la création du mécanisme européen de surveillance unique (MSU) au 1er janvier 2013</a:t>
            </a:r>
            <a:r>
              <a:rPr lang="fr-FR" sz="1800" dirty="0" smtClean="0">
                <a:latin typeface="Cambria" pitchFamily="18" charset="0"/>
              </a:rPr>
              <a:t>.</a:t>
            </a:r>
          </a:p>
          <a:p>
            <a:pPr lvl="1"/>
            <a:r>
              <a:rPr lang="fr-FR" sz="1800" dirty="0">
                <a:latin typeface="Cambria" pitchFamily="18" charset="0"/>
              </a:rPr>
              <a:t>Le MSU sera composé de la BCE et des autorités nationales </a:t>
            </a:r>
            <a:r>
              <a:rPr lang="fr-FR" sz="1800" dirty="0" smtClean="0">
                <a:latin typeface="Cambria" pitchFamily="18" charset="0"/>
              </a:rPr>
              <a:t>compétentes (délégation à la BCE). </a:t>
            </a:r>
          </a:p>
          <a:p>
            <a:pPr lvl="1"/>
            <a:r>
              <a:rPr lang="fr-FR" sz="1800" dirty="0" smtClean="0">
                <a:latin typeface="Cambria" pitchFamily="18" charset="0"/>
              </a:rPr>
              <a:t>Cette </a:t>
            </a:r>
            <a:r>
              <a:rPr lang="fr-FR" sz="1800" dirty="0">
                <a:latin typeface="Cambria" pitchFamily="18" charset="0"/>
              </a:rPr>
              <a:t>supervision directe s'appliquera aux pays de la zone euro ; ils pourraient être rejoints par d'autres pays, notamment ceux couverts par l'Autorité Bancaire Européenne. </a:t>
            </a:r>
            <a:endParaRPr lang="fr-FR" sz="1800" dirty="0" smtClean="0">
              <a:latin typeface="Cambria" pitchFamily="18" charset="0"/>
            </a:endParaRPr>
          </a:p>
          <a:p>
            <a:pPr lvl="1"/>
            <a:r>
              <a:rPr lang="fr-FR" sz="1800" dirty="0" smtClean="0">
                <a:latin typeface="Cambria" pitchFamily="18" charset="0"/>
              </a:rPr>
              <a:t>Au </a:t>
            </a:r>
            <a:r>
              <a:rPr lang="fr-FR" sz="1800" dirty="0">
                <a:latin typeface="Cambria" pitchFamily="18" charset="0"/>
              </a:rPr>
              <a:t>global, le nombre de banques directement supervisées est évalué entre 150 et </a:t>
            </a:r>
            <a:r>
              <a:rPr lang="fr-FR" sz="1800" dirty="0" smtClean="0">
                <a:latin typeface="Cambria" pitchFamily="18" charset="0"/>
              </a:rPr>
              <a:t>200 : en fonction de la taille + au moins les 3 plus grandes par pays </a:t>
            </a:r>
          </a:p>
          <a:p>
            <a:pPr marL="457200" lvl="1" indent="0">
              <a:buNone/>
            </a:pPr>
            <a:r>
              <a:rPr lang="fr-FR" sz="2000" dirty="0" smtClean="0">
                <a:latin typeface="Cambria" pitchFamily="18" charset="0"/>
                <a:sym typeface="Wingdings"/>
              </a:rPr>
              <a:t> </a:t>
            </a:r>
            <a:r>
              <a:rPr lang="fr-FR" sz="2000" i="1" dirty="0" smtClean="0">
                <a:latin typeface="Cambria" pitchFamily="18" charset="0"/>
              </a:rPr>
              <a:t>Toutes </a:t>
            </a:r>
            <a:r>
              <a:rPr lang="fr-FR" sz="2000" i="1" dirty="0">
                <a:latin typeface="Cambria" pitchFamily="18" charset="0"/>
              </a:rPr>
              <a:t>les grandes banques françaises sont couvertes par ce nouveau champ de la supervision </a:t>
            </a:r>
            <a:r>
              <a:rPr lang="fr-FR" sz="2000" i="1" dirty="0" smtClean="0">
                <a:latin typeface="Cambria" pitchFamily="18" charset="0"/>
              </a:rPr>
              <a:t>européenne</a:t>
            </a:r>
            <a:r>
              <a:rPr lang="fr-FR" sz="2000" i="1" dirty="0">
                <a:latin typeface="Cambria" pitchFamily="18" charset="0"/>
              </a:rPr>
              <a:t> </a:t>
            </a:r>
            <a:r>
              <a:rPr lang="fr-FR" sz="2000" i="1" dirty="0" smtClean="0">
                <a:latin typeface="Cambria" pitchFamily="18" charset="0"/>
              </a:rPr>
              <a:t>/ 95% des actifs</a:t>
            </a:r>
            <a:endParaRPr lang="fr-FR" sz="2000" b="0" i="1"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21</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12260146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385542"/>
          </a:xfrm>
        </p:spPr>
        <p:txBody>
          <a:bodyPr/>
          <a:lstStyle/>
          <a:p>
            <a:r>
              <a:rPr lang="fr-FR" sz="2200" b="0" dirty="0">
                <a:latin typeface="Cambria" pitchFamily="18" charset="0"/>
              </a:rPr>
              <a:t>Résolution / </a:t>
            </a:r>
            <a:r>
              <a:rPr lang="fr-FR" sz="2200" b="0" dirty="0" smtClean="0">
                <a:latin typeface="Cambria" pitchFamily="18" charset="0"/>
              </a:rPr>
              <a:t>systémique (1)</a:t>
            </a:r>
          </a:p>
          <a:p>
            <a:pPr lvl="1"/>
            <a:r>
              <a:rPr lang="fr-FR" sz="1800" dirty="0">
                <a:latin typeface="Cambria" pitchFamily="18" charset="0"/>
              </a:rPr>
              <a:t>La Commission Européenne a proposé une Directive sur le redressement et la résolution des établissements de crédit au niveau national en juin 2012. Les eurodéputés ont de leur côté déposé plus de 1600 amendements sur ce texte fin décembre </a:t>
            </a:r>
            <a:r>
              <a:rPr lang="fr-FR" sz="1800" dirty="0" smtClean="0">
                <a:latin typeface="Cambria" pitchFamily="18" charset="0"/>
              </a:rPr>
              <a:t>2012.</a:t>
            </a:r>
          </a:p>
          <a:p>
            <a:pPr lvl="1"/>
            <a:r>
              <a:rPr lang="fr-FR" sz="1800" dirty="0">
                <a:latin typeface="Cambria" pitchFamily="18" charset="0"/>
              </a:rPr>
              <a:t>Cette directive couvre des aspects juridiques, prudentiels, mais également plus politiques, qui sont liés les uns aux autres, ce qui explique pourquoi la Présidence a beaucoup de mal à faire converger les opinions</a:t>
            </a:r>
            <a:r>
              <a:rPr lang="fr-FR" sz="1800" dirty="0" smtClean="0">
                <a:latin typeface="Cambria" pitchFamily="18" charset="0"/>
              </a:rPr>
              <a:t>.</a:t>
            </a:r>
          </a:p>
          <a:p>
            <a:pPr marL="457200" lvl="1" indent="0">
              <a:buNone/>
            </a:pPr>
            <a:r>
              <a:rPr lang="fr-FR" sz="2000" dirty="0" smtClean="0">
                <a:latin typeface="Cambria" pitchFamily="18" charset="0"/>
                <a:sym typeface="Wingdings"/>
              </a:rPr>
              <a:t> </a:t>
            </a:r>
            <a:r>
              <a:rPr lang="fr-FR" sz="2000" i="1" dirty="0" smtClean="0">
                <a:latin typeface="Cambria" pitchFamily="18" charset="0"/>
              </a:rPr>
              <a:t>Pour les banques françaises, il ne faut pas s’appuyer sur un tel fonds mais privilégier le renflouement interne (</a:t>
            </a:r>
            <a:r>
              <a:rPr lang="fr-FR" sz="2000" dirty="0" smtClean="0">
                <a:latin typeface="Cambria" pitchFamily="18" charset="0"/>
              </a:rPr>
              <a:t>bail-in)</a:t>
            </a:r>
          </a:p>
          <a:p>
            <a:pPr lvl="1"/>
            <a:endParaRPr lang="fr-FR" sz="20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22</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27672189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308872"/>
          </a:xfrm>
        </p:spPr>
        <p:txBody>
          <a:bodyPr/>
          <a:lstStyle/>
          <a:p>
            <a:r>
              <a:rPr lang="fr-FR" sz="2200" b="0" dirty="0">
                <a:latin typeface="Cambria" pitchFamily="18" charset="0"/>
              </a:rPr>
              <a:t>Résolution / </a:t>
            </a:r>
            <a:r>
              <a:rPr lang="fr-FR" sz="2200" b="0" dirty="0" smtClean="0">
                <a:latin typeface="Cambria" pitchFamily="18" charset="0"/>
              </a:rPr>
              <a:t>systémique (2)</a:t>
            </a:r>
          </a:p>
          <a:p>
            <a:pPr lvl="1"/>
            <a:r>
              <a:rPr lang="fr-FR" sz="1800" dirty="0">
                <a:latin typeface="Cambria" pitchFamily="18" charset="0"/>
              </a:rPr>
              <a:t>Articulations des responsabilités entre autorités d’origine </a:t>
            </a:r>
            <a:r>
              <a:rPr lang="fr-FR" sz="1800" i="1" dirty="0">
                <a:latin typeface="Cambria" pitchFamily="18" charset="0"/>
              </a:rPr>
              <a:t>« home » </a:t>
            </a:r>
            <a:r>
              <a:rPr lang="fr-FR" sz="1800" dirty="0">
                <a:latin typeface="Cambria" pitchFamily="18" charset="0"/>
              </a:rPr>
              <a:t>et d’accueil </a:t>
            </a:r>
            <a:r>
              <a:rPr lang="fr-FR" sz="1800" i="1" dirty="0">
                <a:latin typeface="Cambria" pitchFamily="18" charset="0"/>
              </a:rPr>
              <a:t>« host </a:t>
            </a:r>
            <a:r>
              <a:rPr lang="fr-FR" sz="1800" i="1" dirty="0" smtClean="0">
                <a:latin typeface="Cambria" pitchFamily="18" charset="0"/>
              </a:rPr>
              <a:t>»</a:t>
            </a:r>
            <a:r>
              <a:rPr lang="fr-FR" sz="1800" dirty="0" smtClean="0">
                <a:latin typeface="Cambria" pitchFamily="18" charset="0"/>
              </a:rPr>
              <a:t>: il </a:t>
            </a:r>
            <a:r>
              <a:rPr lang="fr-FR" sz="1800" dirty="0">
                <a:latin typeface="Cambria" pitchFamily="18" charset="0"/>
              </a:rPr>
              <a:t>y a une volonté forte de certains Etats Membres de jouer un rôle clé dans le redressement ou la résolution d’un </a:t>
            </a:r>
            <a:r>
              <a:rPr lang="fr-FR" sz="1800" dirty="0" smtClean="0">
                <a:latin typeface="Cambria" pitchFamily="18" charset="0"/>
              </a:rPr>
              <a:t>établissement.</a:t>
            </a:r>
          </a:p>
          <a:p>
            <a:pPr lvl="1"/>
            <a:r>
              <a:rPr lang="fr-FR" sz="1800" dirty="0">
                <a:latin typeface="Cambria" pitchFamily="18" charset="0"/>
              </a:rPr>
              <a:t>Périmètre du renflouement interne et montant minimum de dettes </a:t>
            </a:r>
            <a:r>
              <a:rPr lang="fr-FR" sz="1800" dirty="0" err="1" smtClean="0">
                <a:latin typeface="Cambria" pitchFamily="18" charset="0"/>
              </a:rPr>
              <a:t>renflouables</a:t>
            </a:r>
            <a:r>
              <a:rPr lang="fr-FR" sz="1800" dirty="0" smtClean="0">
                <a:latin typeface="Cambria" pitchFamily="18" charset="0"/>
              </a:rPr>
              <a:t>.</a:t>
            </a:r>
          </a:p>
          <a:p>
            <a:pPr lvl="1"/>
            <a:r>
              <a:rPr lang="fr-FR" sz="1800" dirty="0" smtClean="0">
                <a:latin typeface="Cambria" pitchFamily="18" charset="0"/>
              </a:rPr>
              <a:t>Préférence pour </a:t>
            </a:r>
            <a:r>
              <a:rPr lang="fr-FR" sz="1800" dirty="0">
                <a:latin typeface="Cambria" pitchFamily="18" charset="0"/>
              </a:rPr>
              <a:t>les déposants: </a:t>
            </a:r>
            <a:r>
              <a:rPr lang="fr-FR" sz="1800" dirty="0" smtClean="0">
                <a:latin typeface="Cambria" pitchFamily="18" charset="0"/>
              </a:rPr>
              <a:t>dans </a:t>
            </a:r>
            <a:r>
              <a:rPr lang="fr-FR" sz="1800" dirty="0">
                <a:latin typeface="Cambria" pitchFamily="18" charset="0"/>
              </a:rPr>
              <a:t>la version du texte en cours de discussion au Parlement européen, les dépôts garantis sont exclus de la procédure de résolution, mais le fonds de garantie des dépôts serait appelé en substitution. De plus, il est prévu d’accorder une préférence aux déposants par rapport aux autres créanciers seniors</a:t>
            </a:r>
            <a:r>
              <a:rPr lang="fr-FR" sz="1800" dirty="0" smtClean="0">
                <a:latin typeface="Cambria" pitchFamily="18" charset="0"/>
              </a:rPr>
              <a:t>.</a:t>
            </a:r>
            <a:endParaRPr lang="fr-FR" sz="18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23</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37439227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323987"/>
          </a:xfrm>
        </p:spPr>
        <p:txBody>
          <a:bodyPr/>
          <a:lstStyle/>
          <a:p>
            <a:r>
              <a:rPr lang="fr-FR" sz="2200" b="0" dirty="0">
                <a:latin typeface="Cambria" pitchFamily="18" charset="0"/>
              </a:rPr>
              <a:t>Résolution / </a:t>
            </a:r>
            <a:r>
              <a:rPr lang="fr-FR" sz="2200" b="0" dirty="0" smtClean="0">
                <a:latin typeface="Cambria" pitchFamily="18" charset="0"/>
              </a:rPr>
              <a:t>systémique (3)</a:t>
            </a:r>
          </a:p>
          <a:p>
            <a:pPr lvl="1"/>
            <a:r>
              <a:rPr lang="fr-FR" sz="1800" dirty="0">
                <a:latin typeface="Cambria" pitchFamily="18" charset="0"/>
              </a:rPr>
              <a:t>Il est prévu par ailleurs la création d’un fonds de résolution financé par les banques, dont l’objet serait de supporter les coûts de la résolution. </a:t>
            </a:r>
            <a:endParaRPr lang="fr-FR" sz="1800" dirty="0" smtClean="0">
              <a:latin typeface="Cambria" pitchFamily="18" charset="0"/>
            </a:endParaRPr>
          </a:p>
          <a:p>
            <a:pPr lvl="1"/>
            <a:r>
              <a:rPr lang="fr-FR" sz="1800" dirty="0" smtClean="0">
                <a:latin typeface="Cambria" pitchFamily="18" charset="0"/>
              </a:rPr>
              <a:t>La </a:t>
            </a:r>
            <a:r>
              <a:rPr lang="fr-FR" sz="1800" dirty="0">
                <a:latin typeface="Cambria" pitchFamily="18" charset="0"/>
              </a:rPr>
              <a:t>proposition de la Présidence </a:t>
            </a:r>
            <a:r>
              <a:rPr lang="fr-FR" sz="1800" dirty="0" smtClean="0">
                <a:latin typeface="Cambria" pitchFamily="18" charset="0"/>
              </a:rPr>
              <a:t>consiste à faire </a:t>
            </a:r>
            <a:r>
              <a:rPr lang="fr-FR" sz="1800" dirty="0">
                <a:latin typeface="Cambria" pitchFamily="18" charset="0"/>
              </a:rPr>
              <a:t>supporter au fonds de résolution la quote-part des pertes qui aurait dû être normalement supportée par une catégorie de créanciers si l’Autorité de résolution n’avait pas décidé de les exclure du mécanisme du renflouement </a:t>
            </a:r>
            <a:r>
              <a:rPr lang="fr-FR" sz="1800" dirty="0" smtClean="0">
                <a:latin typeface="Cambria" pitchFamily="18" charset="0"/>
              </a:rPr>
              <a:t>interne. La communauté bancaire est opposée à ce principe.</a:t>
            </a:r>
            <a:endParaRPr lang="fr-FR" sz="18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24</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15067905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308872"/>
          </a:xfrm>
        </p:spPr>
        <p:txBody>
          <a:bodyPr/>
          <a:lstStyle/>
          <a:p>
            <a:r>
              <a:rPr lang="fr-FR" sz="2200" b="0" dirty="0">
                <a:latin typeface="Cambria" pitchFamily="18" charset="0"/>
              </a:rPr>
              <a:t>TTF </a:t>
            </a:r>
            <a:r>
              <a:rPr lang="fr-FR" sz="2200" b="0" dirty="0" smtClean="0">
                <a:latin typeface="Cambria" pitchFamily="18" charset="0"/>
              </a:rPr>
              <a:t>européenne (1)</a:t>
            </a:r>
            <a:endParaRPr lang="fr-FR" sz="2200" b="0" dirty="0" smtClean="0">
              <a:latin typeface="Cambria" pitchFamily="18" charset="0"/>
            </a:endParaRPr>
          </a:p>
          <a:p>
            <a:pPr lvl="1"/>
            <a:r>
              <a:rPr lang="fr-FR" sz="1800" dirty="0" smtClean="0">
                <a:latin typeface="Cambria" pitchFamily="18" charset="0"/>
              </a:rPr>
              <a:t>Elle comporte </a:t>
            </a:r>
            <a:r>
              <a:rPr lang="fr-FR" sz="1800" dirty="0">
                <a:latin typeface="Cambria" pitchFamily="18" charset="0"/>
              </a:rPr>
              <a:t>deux volets distincts: la mise en œuvre locale par certains Etats membres (Portugal, Italie, </a:t>
            </a:r>
            <a:r>
              <a:rPr lang="fr-FR" sz="1800" dirty="0" smtClean="0">
                <a:latin typeface="Cambria" pitchFamily="18" charset="0"/>
              </a:rPr>
              <a:t>Espagne, France en 2012 ….) et </a:t>
            </a:r>
            <a:r>
              <a:rPr lang="fr-FR" sz="1800" dirty="0">
                <a:latin typeface="Cambria" pitchFamily="18" charset="0"/>
              </a:rPr>
              <a:t>le déploiement de l’initiative </a:t>
            </a:r>
            <a:r>
              <a:rPr lang="fr-FR" sz="1800" dirty="0" smtClean="0">
                <a:latin typeface="Cambria" pitchFamily="18" charset="0"/>
              </a:rPr>
              <a:t>européenne : p</a:t>
            </a:r>
            <a:r>
              <a:rPr lang="fr-FR" sz="1800" dirty="0" smtClean="0">
                <a:latin typeface="Cambria" pitchFamily="18" charset="0"/>
              </a:rPr>
              <a:t>rojet </a:t>
            </a:r>
            <a:r>
              <a:rPr lang="fr-FR" sz="1800" dirty="0">
                <a:latin typeface="Cambria" pitchFamily="18" charset="0"/>
              </a:rPr>
              <a:t>de la </a:t>
            </a:r>
            <a:r>
              <a:rPr lang="fr-FR" sz="1800" dirty="0" smtClean="0">
                <a:latin typeface="Cambria" pitchFamily="18" charset="0"/>
              </a:rPr>
              <a:t>Commission du </a:t>
            </a:r>
            <a:r>
              <a:rPr lang="fr-FR" sz="1800" dirty="0">
                <a:latin typeface="Cambria" pitchFamily="18" charset="0"/>
              </a:rPr>
              <a:t>14 février 2013 visant à mettre en </a:t>
            </a:r>
            <a:r>
              <a:rPr lang="fr-FR" sz="1800" dirty="0" smtClean="0">
                <a:latin typeface="Cambria" pitchFamily="18" charset="0"/>
              </a:rPr>
              <a:t>œuvre </a:t>
            </a:r>
            <a:r>
              <a:rPr lang="fr-FR" sz="1800" dirty="0">
                <a:latin typeface="Cambria" pitchFamily="18" charset="0"/>
              </a:rPr>
              <a:t>une </a:t>
            </a:r>
            <a:r>
              <a:rPr lang="fr-FR" sz="1800" b="1" dirty="0">
                <a:latin typeface="Cambria" pitchFamily="18" charset="0"/>
              </a:rPr>
              <a:t>coopération renforcée </a:t>
            </a:r>
            <a:r>
              <a:rPr lang="fr-FR" sz="1800" dirty="0">
                <a:latin typeface="Cambria" pitchFamily="18" charset="0"/>
              </a:rPr>
              <a:t>dans le domaine de la taxe sur les transactions </a:t>
            </a:r>
            <a:r>
              <a:rPr lang="fr-FR" sz="1800" dirty="0" smtClean="0">
                <a:latin typeface="Cambria" pitchFamily="18" charset="0"/>
              </a:rPr>
              <a:t>financières. 11 pays participants.</a:t>
            </a:r>
          </a:p>
          <a:p>
            <a:pPr lvl="1"/>
            <a:r>
              <a:rPr lang="fr-FR" sz="1800" dirty="0" smtClean="0">
                <a:latin typeface="Cambria" pitchFamily="18" charset="0"/>
              </a:rPr>
              <a:t>Le </a:t>
            </a:r>
            <a:r>
              <a:rPr lang="fr-FR" sz="1800" dirty="0">
                <a:latin typeface="Cambria" pitchFamily="18" charset="0"/>
              </a:rPr>
              <a:t>projet de la Commission est maximaliste puisque toute transaction, sur tout marché, portant sur tout instrument financier est taxée dès lors qu’une des parties à la transaction est établie, ou réputée établie, dans un Etat membre participant à la coopération renforcée, ou porte sur un instrument émis dans la zone de </a:t>
            </a:r>
            <a:r>
              <a:rPr lang="fr-FR" sz="1800" dirty="0" smtClean="0">
                <a:latin typeface="Cambria" pitchFamily="18" charset="0"/>
              </a:rPr>
              <a:t>taxation</a:t>
            </a:r>
          </a:p>
          <a:p>
            <a:pPr lvl="1"/>
            <a:r>
              <a:rPr lang="fr-FR" sz="1800" dirty="0" smtClean="0">
                <a:latin typeface="Cambria" pitchFamily="18" charset="0"/>
              </a:rPr>
              <a:t>Certains </a:t>
            </a:r>
            <a:r>
              <a:rPr lang="fr-FR" sz="1800" dirty="0">
                <a:latin typeface="Cambria" pitchFamily="18" charset="0"/>
              </a:rPr>
              <a:t>pays comme la France ou l’Italie veulent une taxe proche de leurs taxes sur les transactions financières nationales et militent pour l’abandon du principe de résidence.</a:t>
            </a:r>
            <a:endParaRPr lang="fr-FR" sz="18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25</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3531902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308872"/>
          </a:xfrm>
        </p:spPr>
        <p:txBody>
          <a:bodyPr/>
          <a:lstStyle/>
          <a:p>
            <a:r>
              <a:rPr lang="fr-FR" sz="2200" b="0" dirty="0">
                <a:latin typeface="Cambria" pitchFamily="18" charset="0"/>
              </a:rPr>
              <a:t>TTF </a:t>
            </a:r>
            <a:r>
              <a:rPr lang="fr-FR" sz="2200" b="0" dirty="0" smtClean="0">
                <a:latin typeface="Cambria" pitchFamily="18" charset="0"/>
              </a:rPr>
              <a:t>européenne (2)</a:t>
            </a:r>
            <a:endParaRPr lang="fr-FR" sz="2200" b="0" dirty="0" smtClean="0">
              <a:latin typeface="Cambria" pitchFamily="18" charset="0"/>
            </a:endParaRPr>
          </a:p>
          <a:p>
            <a:pPr lvl="1"/>
            <a:r>
              <a:rPr lang="fr-FR" sz="1800" dirty="0" smtClean="0">
                <a:latin typeface="Cambria" pitchFamily="18" charset="0"/>
              </a:rPr>
              <a:t>Problème sur le périmètre (repo, obligations d’Etat, difficulté d’appréhender les activités de </a:t>
            </a:r>
            <a:r>
              <a:rPr lang="fr-FR" sz="1800" i="1" dirty="0" smtClean="0">
                <a:latin typeface="Cambria" pitchFamily="18" charset="0"/>
              </a:rPr>
              <a:t>tenue de marché </a:t>
            </a:r>
            <a:r>
              <a:rPr lang="fr-FR" sz="1800" dirty="0" smtClean="0">
                <a:latin typeface="Cambria" pitchFamily="18" charset="0"/>
              </a:rPr>
              <a:t>ou de dérivés pour l’assiette de la taxe)</a:t>
            </a:r>
          </a:p>
          <a:p>
            <a:pPr lvl="1"/>
            <a:r>
              <a:rPr lang="fr-FR" sz="1800" b="0" dirty="0" smtClean="0">
                <a:latin typeface="Cambria" pitchFamily="18" charset="0"/>
              </a:rPr>
              <a:t>Risque d’effets collatéraux sur les acteurs économiques (</a:t>
            </a:r>
            <a:r>
              <a:rPr lang="fr-FR" sz="1800" b="0" i="1" dirty="0" smtClean="0">
                <a:latin typeface="Cambria" pitchFamily="18" charset="0"/>
              </a:rPr>
              <a:t>tenue de marché</a:t>
            </a:r>
            <a:r>
              <a:rPr lang="fr-FR" sz="1800" b="0" dirty="0" smtClean="0">
                <a:latin typeface="Cambria" pitchFamily="18" charset="0"/>
              </a:rPr>
              <a:t> sur les titres d’une entreprise)</a:t>
            </a:r>
          </a:p>
          <a:p>
            <a:pPr lvl="1"/>
            <a:r>
              <a:rPr lang="fr-FR" sz="1800" dirty="0" smtClean="0">
                <a:latin typeface="Cambria" pitchFamily="18" charset="0"/>
              </a:rPr>
              <a:t>En attente des élections allemandes à l’automne</a:t>
            </a:r>
          </a:p>
          <a:p>
            <a:pPr marL="457200" lvl="1" indent="0">
              <a:buNone/>
            </a:pPr>
            <a:r>
              <a:rPr lang="fr-FR" sz="2000" dirty="0" smtClean="0">
                <a:latin typeface="Cambria" pitchFamily="18" charset="0"/>
                <a:sym typeface="Wingdings"/>
              </a:rPr>
              <a:t> </a:t>
            </a:r>
            <a:r>
              <a:rPr lang="fr-FR" sz="2000" i="1" dirty="0" smtClean="0">
                <a:latin typeface="Cambria" pitchFamily="18" charset="0"/>
              </a:rPr>
              <a:t>coût estimé de 60 Mds EUR en France</a:t>
            </a:r>
            <a:endParaRPr lang="fr-FR" sz="20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26</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Europe</a:t>
            </a:r>
          </a:p>
          <a:p>
            <a:endParaRPr lang="fr-FR" sz="2000" kern="0" dirty="0">
              <a:latin typeface="Cambria" pitchFamily="18" charset="0"/>
            </a:endParaRPr>
          </a:p>
        </p:txBody>
      </p:sp>
    </p:spTree>
    <p:extLst>
      <p:ext uri="{BB962C8B-B14F-4D97-AF65-F5344CB8AC3E}">
        <p14:creationId xmlns:p14="http://schemas.microsoft.com/office/powerpoint/2010/main" val="23049750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722313" y="2611938"/>
            <a:ext cx="7772400" cy="2185214"/>
          </a:xfrm>
        </p:spPr>
        <p:txBody>
          <a:bodyPr/>
          <a:lstStyle/>
          <a:p>
            <a:r>
              <a:rPr lang="fr-FR" sz="4000" b="0" i="1" dirty="0">
                <a:solidFill>
                  <a:schemeClr val="bg1">
                    <a:lumMod val="50000"/>
                  </a:schemeClr>
                </a:solidFill>
                <a:latin typeface="Baskerville Old Face" pitchFamily="18" charset="0"/>
              </a:rPr>
              <a:t>France</a:t>
            </a:r>
          </a:p>
          <a:p>
            <a:r>
              <a:rPr lang="fr-FR" sz="4000" b="0" i="1" dirty="0" smtClean="0">
                <a:solidFill>
                  <a:schemeClr val="bg1">
                    <a:lumMod val="50000"/>
                  </a:schemeClr>
                </a:solidFill>
                <a:latin typeface="Baskerville Old Face" pitchFamily="18" charset="0"/>
              </a:rPr>
              <a:t>Europe</a:t>
            </a:r>
          </a:p>
          <a:p>
            <a:r>
              <a:rPr lang="fr-FR" sz="4000" dirty="0">
                <a:solidFill>
                  <a:srgbClr val="FF0000"/>
                </a:solidFill>
                <a:latin typeface="Baskerville Old Face" pitchFamily="18" charset="0"/>
              </a:rPr>
              <a:t>International</a:t>
            </a:r>
          </a:p>
        </p:txBody>
      </p:sp>
      <p:sp>
        <p:nvSpPr>
          <p:cNvPr id="4" name="Espace réservé du numéro de diapositive 3"/>
          <p:cNvSpPr>
            <a:spLocks noGrp="1"/>
          </p:cNvSpPr>
          <p:nvPr>
            <p:ph type="sldNum" sz="quarter" idx="12"/>
          </p:nvPr>
        </p:nvSpPr>
        <p:spPr/>
        <p:txBody>
          <a:bodyPr/>
          <a:lstStyle/>
          <a:p>
            <a:fld id="{969AB4B8-6EFE-4DDD-B131-A62D660FC7A8}" type="slidenum">
              <a:rPr lang="fr-FR" smtClean="0"/>
              <a:pPr/>
              <a:t>27</a:t>
            </a:fld>
            <a:endParaRPr lang="fr-FR"/>
          </a:p>
        </p:txBody>
      </p:sp>
    </p:spTree>
    <p:extLst>
      <p:ext uri="{BB962C8B-B14F-4D97-AF65-F5344CB8AC3E}">
        <p14:creationId xmlns:p14="http://schemas.microsoft.com/office/powerpoint/2010/main" val="3289603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001095"/>
          </a:xfrm>
        </p:spPr>
        <p:txBody>
          <a:bodyPr/>
          <a:lstStyle/>
          <a:p>
            <a:r>
              <a:rPr lang="fr-FR" sz="2200" b="0" dirty="0">
                <a:latin typeface="Cambria" pitchFamily="18" charset="0"/>
              </a:rPr>
              <a:t>Fiscalité / </a:t>
            </a:r>
            <a:r>
              <a:rPr lang="fr-FR" sz="2200" b="0" dirty="0" smtClean="0">
                <a:latin typeface="Cambria" pitchFamily="18" charset="0"/>
              </a:rPr>
              <a:t>FATCA (1)</a:t>
            </a:r>
          </a:p>
          <a:p>
            <a:pPr lvl="1"/>
            <a:r>
              <a:rPr lang="fr-FR" sz="1800" dirty="0">
                <a:latin typeface="Cambria" pitchFamily="18" charset="0"/>
              </a:rPr>
              <a:t>Dès l’automne 2009, de nombreuses voix se sont élevées au sein du monde financier pour dénoncer, lors de leur discussion devant le Congrès américain, le caractère intrusif des règles FATCA ainsi que l’extraterritorialité de leurs effets.</a:t>
            </a:r>
          </a:p>
          <a:p>
            <a:pPr lvl="1"/>
            <a:r>
              <a:rPr lang="fr-FR" sz="1800" dirty="0">
                <a:latin typeface="Cambria" pitchFamily="18" charset="0"/>
              </a:rPr>
              <a:t>Il s’agit des dispositions « </a:t>
            </a:r>
            <a:r>
              <a:rPr lang="fr-FR" sz="1800" i="1" dirty="0" err="1">
                <a:latin typeface="Cambria" pitchFamily="18" charset="0"/>
              </a:rPr>
              <a:t>Foreign</a:t>
            </a:r>
            <a:r>
              <a:rPr lang="fr-FR" sz="1800" i="1" dirty="0">
                <a:latin typeface="Cambria" pitchFamily="18" charset="0"/>
              </a:rPr>
              <a:t> </a:t>
            </a:r>
            <a:r>
              <a:rPr lang="fr-FR" sz="1800" i="1" dirty="0" err="1">
                <a:latin typeface="Cambria" pitchFamily="18" charset="0"/>
              </a:rPr>
              <a:t>Account</a:t>
            </a:r>
            <a:r>
              <a:rPr lang="fr-FR" sz="1800" i="1" dirty="0">
                <a:latin typeface="Cambria" pitchFamily="18" charset="0"/>
              </a:rPr>
              <a:t> </a:t>
            </a:r>
            <a:r>
              <a:rPr lang="fr-FR" sz="1800" i="1" dirty="0" err="1">
                <a:latin typeface="Cambria" pitchFamily="18" charset="0"/>
              </a:rPr>
              <a:t>Tax</a:t>
            </a:r>
            <a:r>
              <a:rPr lang="fr-FR" sz="1800" i="1" dirty="0">
                <a:latin typeface="Cambria" pitchFamily="18" charset="0"/>
              </a:rPr>
              <a:t> </a:t>
            </a:r>
            <a:r>
              <a:rPr lang="fr-FR" sz="1800" i="1" dirty="0" err="1">
                <a:latin typeface="Cambria" pitchFamily="18" charset="0"/>
              </a:rPr>
              <a:t>Compliance</a:t>
            </a:r>
            <a:r>
              <a:rPr lang="fr-FR" sz="1800" dirty="0">
                <a:latin typeface="Cambria" pitchFamily="18" charset="0"/>
              </a:rPr>
              <a:t> », incluses dans le « </a:t>
            </a:r>
            <a:r>
              <a:rPr lang="fr-FR" sz="1800" i="1" dirty="0" err="1">
                <a:latin typeface="Cambria" pitchFamily="18" charset="0"/>
              </a:rPr>
              <a:t>Hiring</a:t>
            </a:r>
            <a:r>
              <a:rPr lang="fr-FR" sz="1800" i="1" dirty="0">
                <a:latin typeface="Cambria" pitchFamily="18" charset="0"/>
              </a:rPr>
              <a:t> </a:t>
            </a:r>
            <a:r>
              <a:rPr lang="fr-FR" sz="1800" i="1" dirty="0" err="1">
                <a:latin typeface="Cambria" pitchFamily="18" charset="0"/>
              </a:rPr>
              <a:t>Incentives</a:t>
            </a:r>
            <a:r>
              <a:rPr lang="fr-FR" sz="1800" i="1" dirty="0">
                <a:latin typeface="Cambria" pitchFamily="18" charset="0"/>
              </a:rPr>
              <a:t> to Restore </a:t>
            </a:r>
            <a:r>
              <a:rPr lang="fr-FR" sz="1800" i="1" dirty="0" err="1">
                <a:latin typeface="Cambria" pitchFamily="18" charset="0"/>
              </a:rPr>
              <a:t>Employment</a:t>
            </a:r>
            <a:r>
              <a:rPr lang="fr-FR" sz="1800" i="1" dirty="0">
                <a:latin typeface="Cambria" pitchFamily="18" charset="0"/>
              </a:rPr>
              <a:t> </a:t>
            </a:r>
            <a:r>
              <a:rPr lang="fr-FR" sz="1800" i="1" dirty="0" err="1">
                <a:latin typeface="Cambria" pitchFamily="18" charset="0"/>
              </a:rPr>
              <a:t>Act</a:t>
            </a:r>
            <a:r>
              <a:rPr lang="fr-FR" sz="1800" dirty="0">
                <a:latin typeface="Cambria" pitchFamily="18" charset="0"/>
              </a:rPr>
              <a:t> » (HIRE </a:t>
            </a:r>
            <a:r>
              <a:rPr lang="fr-FR" sz="1800" dirty="0" err="1">
                <a:latin typeface="Cambria" pitchFamily="18" charset="0"/>
              </a:rPr>
              <a:t>Act</a:t>
            </a:r>
            <a:r>
              <a:rPr lang="fr-FR" sz="1800" dirty="0">
                <a:latin typeface="Cambria" pitchFamily="18" charset="0"/>
              </a:rPr>
              <a:t>) définitivement adopté et signé par le Président Obama le 18 mars 2010. </a:t>
            </a:r>
          </a:p>
          <a:p>
            <a:pPr lvl="1"/>
            <a:r>
              <a:rPr lang="fr-FR" sz="1800" dirty="0">
                <a:latin typeface="Cambria" pitchFamily="18" charset="0"/>
              </a:rPr>
              <a:t>Ce dispositif fiscal répressif vise, notamment, à faire coopérer les établissements bancaires non-américains dans la lutte contre l’évasion fiscale des personnes américaines </a:t>
            </a: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28</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International</a:t>
            </a:r>
          </a:p>
          <a:p>
            <a:endParaRPr lang="fr-FR" sz="2000" kern="0" dirty="0">
              <a:latin typeface="Cambria" pitchFamily="18" charset="0"/>
            </a:endParaRPr>
          </a:p>
        </p:txBody>
      </p:sp>
    </p:spTree>
    <p:extLst>
      <p:ext uri="{BB962C8B-B14F-4D97-AF65-F5344CB8AC3E}">
        <p14:creationId xmlns:p14="http://schemas.microsoft.com/office/powerpoint/2010/main" val="40515091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323987"/>
          </a:xfrm>
        </p:spPr>
        <p:txBody>
          <a:bodyPr/>
          <a:lstStyle/>
          <a:p>
            <a:r>
              <a:rPr lang="fr-FR" sz="2200" b="0" dirty="0">
                <a:latin typeface="Cambria" pitchFamily="18" charset="0"/>
              </a:rPr>
              <a:t>Fiscalité / </a:t>
            </a:r>
            <a:r>
              <a:rPr lang="fr-FR" sz="2200" b="0" dirty="0" smtClean="0">
                <a:latin typeface="Cambria" pitchFamily="18" charset="0"/>
              </a:rPr>
              <a:t>FATCA (2)</a:t>
            </a:r>
          </a:p>
          <a:p>
            <a:pPr lvl="1"/>
            <a:r>
              <a:rPr lang="fr-FR" sz="1800" dirty="0">
                <a:latin typeface="Cambria" pitchFamily="18" charset="0"/>
              </a:rPr>
              <a:t>Une des spécificités majeures de la loi FATCA est son champ d’application, extrêmement large : la quasi-totalité des institutions financières étrangères (non américaines) est concernée, qu’il s’agisse des banques, des sociétés de gestion, des compagnies d’assurance… </a:t>
            </a:r>
          </a:p>
          <a:p>
            <a:pPr lvl="1"/>
            <a:r>
              <a:rPr lang="fr-FR" sz="1800" dirty="0">
                <a:latin typeface="Cambria" pitchFamily="18" charset="0"/>
              </a:rPr>
              <a:t>Outre les problématiques juridiques et fiscales, les impacts identifiés sont d’ores et déjà nombreux et touchent aussi bien les fonctions conformité et informatique, que les fonctions commerciales et juridiques</a:t>
            </a:r>
            <a:r>
              <a:rPr lang="fr-FR" sz="1800" dirty="0" smtClean="0">
                <a:latin typeface="Cambria" pitchFamily="18" charset="0"/>
              </a:rPr>
              <a:t>.</a:t>
            </a:r>
          </a:p>
          <a:p>
            <a:pPr lvl="1"/>
            <a:r>
              <a:rPr lang="fr-FR" sz="1800" dirty="0">
                <a:latin typeface="Cambria" pitchFamily="18" charset="0"/>
              </a:rPr>
              <a:t>FATCA ne va pas se substituer au régime QI (« </a:t>
            </a:r>
            <a:r>
              <a:rPr lang="fr-FR" sz="1800" i="1" dirty="0" err="1">
                <a:latin typeface="Cambria" pitchFamily="18" charset="0"/>
              </a:rPr>
              <a:t>Qualified</a:t>
            </a:r>
            <a:r>
              <a:rPr lang="fr-FR" sz="1800" i="1" dirty="0">
                <a:latin typeface="Cambria" pitchFamily="18" charset="0"/>
              </a:rPr>
              <a:t> </a:t>
            </a:r>
            <a:r>
              <a:rPr lang="fr-FR" sz="1800" i="1" dirty="0" err="1">
                <a:latin typeface="Cambria" pitchFamily="18" charset="0"/>
              </a:rPr>
              <a:t>Intermediaries</a:t>
            </a:r>
            <a:r>
              <a:rPr lang="fr-FR" sz="1800" dirty="0">
                <a:latin typeface="Cambria" pitchFamily="18" charset="0"/>
              </a:rPr>
              <a:t> ») existant mais va constituer un système parallèle et additionnel au régime actuel. </a:t>
            </a:r>
            <a:r>
              <a:rPr lang="fr-FR" sz="1800" dirty="0" smtClean="0">
                <a:latin typeface="Cambria" pitchFamily="18" charset="0"/>
              </a:rPr>
              <a:t>Il </a:t>
            </a:r>
            <a:r>
              <a:rPr lang="fr-FR" sz="1800" dirty="0">
                <a:latin typeface="Cambria" pitchFamily="18" charset="0"/>
              </a:rPr>
              <a:t>concerne un public bien plus </a:t>
            </a:r>
            <a:r>
              <a:rPr lang="fr-FR" sz="1800" dirty="0" smtClean="0">
                <a:latin typeface="Cambria" pitchFamily="18" charset="0"/>
              </a:rPr>
              <a:t>large et l’ensemble </a:t>
            </a:r>
            <a:r>
              <a:rPr lang="fr-FR" sz="1800" dirty="0">
                <a:latin typeface="Cambria" pitchFamily="18" charset="0"/>
              </a:rPr>
              <a:t>des clients devraient être identifiés en tant que personnes américaines ou </a:t>
            </a:r>
            <a:r>
              <a:rPr lang="fr-FR" sz="1800" dirty="0" smtClean="0">
                <a:latin typeface="Cambria" pitchFamily="18" charset="0"/>
              </a:rPr>
              <a:t>non-américaines. </a:t>
            </a:r>
            <a:endParaRPr lang="fr-FR" sz="1800" dirty="0">
              <a:latin typeface="Cambria" pitchFamily="18" charset="0"/>
            </a:endParaRPr>
          </a:p>
          <a:p>
            <a:pPr lvl="1"/>
            <a:endParaRPr lang="fr-FR" sz="1800" dirty="0">
              <a:latin typeface="Cambria" pitchFamily="18" charset="0"/>
            </a:endParaRPr>
          </a:p>
          <a:p>
            <a:pPr lvl="1"/>
            <a:endParaRPr lang="fr-FR" sz="18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29</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International</a:t>
            </a:r>
          </a:p>
          <a:p>
            <a:endParaRPr lang="fr-FR" sz="2000" kern="0" dirty="0">
              <a:latin typeface="Cambria" pitchFamily="18" charset="0"/>
            </a:endParaRPr>
          </a:p>
        </p:txBody>
      </p:sp>
    </p:spTree>
    <p:extLst>
      <p:ext uri="{BB962C8B-B14F-4D97-AF65-F5344CB8AC3E}">
        <p14:creationId xmlns:p14="http://schemas.microsoft.com/office/powerpoint/2010/main" val="23875009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308872"/>
          </a:xfrm>
        </p:spPr>
        <p:txBody>
          <a:bodyPr/>
          <a:lstStyle/>
          <a:p>
            <a:r>
              <a:rPr lang="fr-FR" sz="2200" b="0" dirty="0">
                <a:latin typeface="Cambria" pitchFamily="18" charset="0"/>
              </a:rPr>
              <a:t>Fiscalité / </a:t>
            </a:r>
            <a:r>
              <a:rPr lang="fr-FR" sz="2200" b="0" dirty="0" smtClean="0">
                <a:latin typeface="Cambria" pitchFamily="18" charset="0"/>
              </a:rPr>
              <a:t>FATCA </a:t>
            </a:r>
            <a:r>
              <a:rPr lang="fr-FR" sz="2200" b="0" dirty="0" smtClean="0">
                <a:latin typeface="Cambria" pitchFamily="18" charset="0"/>
              </a:rPr>
              <a:t>(3)</a:t>
            </a:r>
            <a:endParaRPr lang="fr-FR" sz="2200" b="0" dirty="0" smtClean="0">
              <a:latin typeface="Cambria" pitchFamily="18" charset="0"/>
            </a:endParaRPr>
          </a:p>
          <a:p>
            <a:pPr lvl="1"/>
            <a:r>
              <a:rPr lang="fr-FR" sz="1800" dirty="0">
                <a:latin typeface="Cambria" pitchFamily="18" charset="0"/>
              </a:rPr>
              <a:t>Ces règles vont avoir pour effet principal, à compter du 1er janvier 2014 et en l’absence d’un accord avec les autorités américaines, de soumettre à une retenue à la source de 30% les paiements de source américaine perçus par des institutions financières non-américaines </a:t>
            </a:r>
            <a:r>
              <a:rPr lang="fr-FR" sz="1800" dirty="0" smtClean="0">
                <a:latin typeface="Cambria" pitchFamily="18" charset="0"/>
              </a:rPr>
              <a:t>(«</a:t>
            </a:r>
            <a:r>
              <a:rPr lang="fr-FR" sz="1800" i="1" dirty="0" err="1" smtClean="0">
                <a:latin typeface="Cambria" pitchFamily="18" charset="0"/>
              </a:rPr>
              <a:t>Foreign</a:t>
            </a:r>
            <a:r>
              <a:rPr lang="fr-FR" sz="1800" i="1" dirty="0" smtClean="0">
                <a:latin typeface="Cambria" pitchFamily="18" charset="0"/>
              </a:rPr>
              <a:t> </a:t>
            </a:r>
            <a:r>
              <a:rPr lang="fr-FR" sz="1800" i="1" dirty="0">
                <a:latin typeface="Cambria" pitchFamily="18" charset="0"/>
              </a:rPr>
              <a:t>Financial </a:t>
            </a:r>
            <a:r>
              <a:rPr lang="fr-FR" sz="1800" i="1" dirty="0" smtClean="0">
                <a:latin typeface="Cambria" pitchFamily="18" charset="0"/>
              </a:rPr>
              <a:t>Institution</a:t>
            </a:r>
            <a:r>
              <a:rPr lang="fr-FR" sz="1800" dirty="0" smtClean="0">
                <a:latin typeface="Cambria" pitchFamily="18" charset="0"/>
              </a:rPr>
              <a:t>» </a:t>
            </a:r>
            <a:r>
              <a:rPr lang="fr-FR" sz="1800" dirty="0">
                <a:latin typeface="Cambria" pitchFamily="18" charset="0"/>
              </a:rPr>
              <a:t>ou « FFI ») pour le compte de leurs clients.</a:t>
            </a:r>
          </a:p>
          <a:p>
            <a:pPr lvl="1"/>
            <a:r>
              <a:rPr lang="fr-FR" sz="1800" dirty="0">
                <a:latin typeface="Cambria" pitchFamily="18" charset="0"/>
              </a:rPr>
              <a:t>La retenue à la source sera appliquée aux « </a:t>
            </a:r>
            <a:r>
              <a:rPr lang="fr-FR" sz="1800" i="1" dirty="0" err="1">
                <a:latin typeface="Cambria" pitchFamily="18" charset="0"/>
              </a:rPr>
              <a:t>Withholdable</a:t>
            </a:r>
            <a:r>
              <a:rPr lang="fr-FR" sz="1800" i="1" dirty="0">
                <a:latin typeface="Cambria" pitchFamily="18" charset="0"/>
              </a:rPr>
              <a:t> </a:t>
            </a:r>
            <a:r>
              <a:rPr lang="fr-FR" sz="1800" i="1" dirty="0" err="1">
                <a:latin typeface="Cambria" pitchFamily="18" charset="0"/>
              </a:rPr>
              <a:t>Payments</a:t>
            </a:r>
            <a:r>
              <a:rPr lang="fr-FR" sz="1800" i="1" dirty="0">
                <a:latin typeface="Cambria" pitchFamily="18" charset="0"/>
              </a:rPr>
              <a:t> </a:t>
            </a:r>
            <a:r>
              <a:rPr lang="fr-FR" sz="1800" dirty="0">
                <a:latin typeface="Cambria" pitchFamily="18" charset="0"/>
              </a:rPr>
              <a:t>» effectués à des FFI : ceux-ci couvriront notamment les intérêts, dividendes, gains, profits et revenus de source américaine, ainsi que les montants de cession de source américaine.</a:t>
            </a:r>
          </a:p>
          <a:p>
            <a:pPr lvl="1"/>
            <a:r>
              <a:rPr lang="fr-FR" sz="1800" dirty="0">
                <a:latin typeface="Cambria" pitchFamily="18" charset="0"/>
              </a:rPr>
              <a:t>Elle s’applique aussi aux paiements effectués à des institutions non signataires (les </a:t>
            </a:r>
            <a:r>
              <a:rPr lang="fr-FR" sz="1800" dirty="0" err="1">
                <a:latin typeface="Cambria" pitchFamily="18" charset="0"/>
              </a:rPr>
              <a:t>NPFFIs</a:t>
            </a:r>
            <a:r>
              <a:rPr lang="fr-FR" sz="1800" dirty="0">
                <a:latin typeface="Cambria" pitchFamily="18" charset="0"/>
              </a:rPr>
              <a:t>). </a:t>
            </a: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30</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International</a:t>
            </a:r>
          </a:p>
          <a:p>
            <a:endParaRPr lang="fr-FR" sz="2000" kern="0" dirty="0">
              <a:latin typeface="Cambria" pitchFamily="18" charset="0"/>
            </a:endParaRPr>
          </a:p>
        </p:txBody>
      </p:sp>
    </p:spTree>
    <p:extLst>
      <p:ext uri="{BB962C8B-B14F-4D97-AF65-F5344CB8AC3E}">
        <p14:creationId xmlns:p14="http://schemas.microsoft.com/office/powerpoint/2010/main" val="40063981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2708434"/>
          </a:xfrm>
        </p:spPr>
        <p:txBody>
          <a:bodyPr/>
          <a:lstStyle/>
          <a:p>
            <a:r>
              <a:rPr lang="fr-FR" sz="2200" b="0" dirty="0">
                <a:latin typeface="Cambria" pitchFamily="18" charset="0"/>
              </a:rPr>
              <a:t>Fiscalité / </a:t>
            </a:r>
            <a:r>
              <a:rPr lang="fr-FR" sz="2200" b="0" dirty="0" smtClean="0">
                <a:latin typeface="Cambria" pitchFamily="18" charset="0"/>
              </a:rPr>
              <a:t>Echange automatique de données </a:t>
            </a:r>
          </a:p>
          <a:p>
            <a:pPr lvl="1"/>
            <a:r>
              <a:rPr lang="fr-FR" sz="1800" dirty="0" smtClean="0">
                <a:latin typeface="Cambria" pitchFamily="18" charset="0"/>
              </a:rPr>
              <a:t>La réunion des ministres des finances du G20 qui s’est tenue les 19 et 20 avril 2013 a conclu que ce type d’échange automatique devait devenir la norme au niveau mondial. </a:t>
            </a:r>
          </a:p>
          <a:p>
            <a:pPr lvl="2"/>
            <a:r>
              <a:rPr lang="fr-FR" sz="1600" dirty="0" smtClean="0">
                <a:latin typeface="Cambria" pitchFamily="18" charset="0"/>
              </a:rPr>
              <a:t>Dans ce cadre, l’OCDE a déclaré se focaliser sur le développement d’un modèle commun pour l’échange automatique de renseignements bancaires notamment sur des règles de « due diligence », des formats de publication et sur des méthodes de transmission sécurisée de ces données.</a:t>
            </a:r>
          </a:p>
          <a:p>
            <a:pPr lvl="2"/>
            <a:r>
              <a:rPr lang="fr-FR" sz="1600" dirty="0">
                <a:latin typeface="Cambria" pitchFamily="18" charset="0"/>
              </a:rPr>
              <a:t>Sur le plan européen, les ministres des finances de l’Allemagne, l’Espagne, la France, l’Italie et le Royaume-Uni ont adressé un courrier au Commissaire européen </a:t>
            </a:r>
            <a:r>
              <a:rPr lang="fr-FR" sz="1600" dirty="0" err="1">
                <a:latin typeface="Cambria" pitchFamily="18" charset="0"/>
              </a:rPr>
              <a:t>Algirdas</a:t>
            </a:r>
            <a:r>
              <a:rPr lang="fr-FR" sz="1600" dirty="0">
                <a:latin typeface="Cambria" pitchFamily="18" charset="0"/>
              </a:rPr>
              <a:t> </a:t>
            </a:r>
            <a:r>
              <a:rPr lang="fr-FR" sz="1600" dirty="0" err="1">
                <a:latin typeface="Cambria" pitchFamily="18" charset="0"/>
              </a:rPr>
              <a:t>Šemeta</a:t>
            </a:r>
            <a:r>
              <a:rPr lang="fr-FR" sz="1600" dirty="0">
                <a:latin typeface="Cambria" pitchFamily="18" charset="0"/>
              </a:rPr>
              <a:t>, le 9 avril, pour lui faire part de leur volonté d’instaurer un système « pilote » multilatéral d’échange de renseignements, inspiré des accords intergouvernementaux développés pour mettre en œuvre le FATCA américain et de voir ce type d’échange s’étendre aux autres Etats membres, en parallèle des progrès indispensables sur la Directive Epargne.</a:t>
            </a:r>
          </a:p>
          <a:p>
            <a:pPr lvl="1"/>
            <a:endParaRPr lang="fr-FR" sz="1800" b="0" dirty="0" smtClean="0">
              <a:latin typeface="Cambria" pitchFamily="18" charset="0"/>
            </a:endParaRPr>
          </a:p>
          <a:p>
            <a:pPr lvl="1"/>
            <a:endParaRPr lang="fr-FR" sz="1800" dirty="0" smtClean="0">
              <a:latin typeface="Cambria" pitchFamily="18" charset="0"/>
            </a:endParaRPr>
          </a:p>
          <a:p>
            <a:pPr lvl="1"/>
            <a:endParaRPr lang="fr-FR" sz="20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31</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International</a:t>
            </a:r>
          </a:p>
          <a:p>
            <a:endParaRPr lang="fr-FR" sz="2000" kern="0" dirty="0">
              <a:latin typeface="Cambria" pitchFamily="18" charset="0"/>
            </a:endParaRPr>
          </a:p>
        </p:txBody>
      </p:sp>
    </p:spTree>
    <p:extLst>
      <p:ext uri="{BB962C8B-B14F-4D97-AF65-F5344CB8AC3E}">
        <p14:creationId xmlns:p14="http://schemas.microsoft.com/office/powerpoint/2010/main" val="24995757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062651"/>
          </a:xfrm>
        </p:spPr>
        <p:txBody>
          <a:bodyPr/>
          <a:lstStyle/>
          <a:p>
            <a:r>
              <a:rPr lang="fr-FR" sz="2200" b="0" dirty="0">
                <a:latin typeface="Cambria" pitchFamily="18" charset="0"/>
              </a:rPr>
              <a:t>Réforme aux </a:t>
            </a:r>
            <a:r>
              <a:rPr lang="fr-FR" sz="2200" b="0" dirty="0" smtClean="0">
                <a:latin typeface="Cambria" pitchFamily="18" charset="0"/>
              </a:rPr>
              <a:t>Etats-Unis</a:t>
            </a:r>
          </a:p>
          <a:p>
            <a:pPr lvl="1"/>
            <a:r>
              <a:rPr lang="fr-FR" sz="1800" b="1" dirty="0" smtClean="0">
                <a:latin typeface="Cambria" pitchFamily="18" charset="0"/>
              </a:rPr>
              <a:t>FBO</a:t>
            </a:r>
            <a:r>
              <a:rPr lang="fr-FR" sz="1800" dirty="0" smtClean="0">
                <a:latin typeface="Cambria" pitchFamily="18" charset="0"/>
              </a:rPr>
              <a:t> : très critiqué par les banques étrangères mais aussi les banques américaines</a:t>
            </a:r>
          </a:p>
          <a:p>
            <a:pPr lvl="1"/>
            <a:r>
              <a:rPr lang="fr-FR" sz="1800" b="1" dirty="0" smtClean="0">
                <a:latin typeface="Cambria" pitchFamily="18" charset="0"/>
              </a:rPr>
              <a:t>Produits dérivés </a:t>
            </a:r>
            <a:r>
              <a:rPr lang="fr-FR" sz="1800" dirty="0" smtClean="0">
                <a:latin typeface="Cambria" pitchFamily="18" charset="0"/>
              </a:rPr>
              <a:t>/ Enregistrement des Swap dealers. Divergence forte sur la comparabilité des règles US et Europe : l’UE dit qu’elles sont comparables, les US non. Vital avec la mise en œuvre du DFA sur les dérivés le 12 juillet prochain.</a:t>
            </a:r>
          </a:p>
          <a:p>
            <a:pPr lvl="1"/>
            <a:r>
              <a:rPr lang="fr-FR" sz="1800" dirty="0" smtClean="0">
                <a:latin typeface="Cambria" pitchFamily="18" charset="0"/>
              </a:rPr>
              <a:t>Mais aussi :</a:t>
            </a:r>
          </a:p>
          <a:p>
            <a:pPr lvl="2"/>
            <a:r>
              <a:rPr lang="fr-FR" sz="1600" dirty="0" smtClean="0">
                <a:latin typeface="Cambria" pitchFamily="18" charset="0"/>
              </a:rPr>
              <a:t>Exigences en capital &amp; Bâle 3 / Risque </a:t>
            </a:r>
            <a:r>
              <a:rPr lang="fr-FR" sz="1600" dirty="0">
                <a:latin typeface="Cambria" pitchFamily="18" charset="0"/>
              </a:rPr>
              <a:t>systémique / FSOC</a:t>
            </a:r>
          </a:p>
          <a:p>
            <a:pPr lvl="2"/>
            <a:r>
              <a:rPr lang="fr-FR" sz="1600" dirty="0">
                <a:latin typeface="Cambria" pitchFamily="18" charset="0"/>
              </a:rPr>
              <a:t>Procédure de liquidation ordonnée des institutions systémiques &amp; Fond de résolution</a:t>
            </a:r>
          </a:p>
          <a:p>
            <a:pPr lvl="2"/>
            <a:r>
              <a:rPr lang="fr-FR" sz="1600" dirty="0" err="1" smtClean="0">
                <a:latin typeface="Cambria" pitchFamily="18" charset="0"/>
              </a:rPr>
              <a:t>Trading</a:t>
            </a:r>
            <a:r>
              <a:rPr lang="fr-FR" sz="1600" dirty="0" smtClean="0">
                <a:latin typeface="Cambria" pitchFamily="18" charset="0"/>
              </a:rPr>
              <a:t> </a:t>
            </a:r>
            <a:r>
              <a:rPr lang="fr-FR" sz="1600" dirty="0">
                <a:latin typeface="Cambria" pitchFamily="18" charset="0"/>
              </a:rPr>
              <a:t>pour compte propre</a:t>
            </a:r>
          </a:p>
          <a:p>
            <a:pPr lvl="2"/>
            <a:r>
              <a:rPr lang="fr-FR" sz="1600" i="1" dirty="0" smtClean="0">
                <a:latin typeface="Cambria" pitchFamily="18" charset="0"/>
              </a:rPr>
              <a:t>Money </a:t>
            </a:r>
            <a:r>
              <a:rPr lang="fr-FR" sz="1600" i="1" dirty="0" err="1">
                <a:latin typeface="Cambria" pitchFamily="18" charset="0"/>
              </a:rPr>
              <a:t>Market</a:t>
            </a:r>
            <a:r>
              <a:rPr lang="fr-FR" sz="1600" i="1" dirty="0">
                <a:latin typeface="Cambria" pitchFamily="18" charset="0"/>
              </a:rPr>
              <a:t> </a:t>
            </a:r>
            <a:r>
              <a:rPr lang="fr-FR" sz="1600" i="1" dirty="0" err="1">
                <a:latin typeface="Cambria" pitchFamily="18" charset="0"/>
              </a:rPr>
              <a:t>Funds</a:t>
            </a:r>
            <a:r>
              <a:rPr lang="fr-FR" sz="1600" dirty="0">
                <a:latin typeface="Cambria" pitchFamily="18" charset="0"/>
              </a:rPr>
              <a:t>, </a:t>
            </a:r>
            <a:r>
              <a:rPr lang="fr-FR" sz="1600" i="1" dirty="0" err="1">
                <a:latin typeface="Cambria" pitchFamily="18" charset="0"/>
              </a:rPr>
              <a:t>Private</a:t>
            </a:r>
            <a:r>
              <a:rPr lang="fr-FR" sz="1600" i="1" dirty="0">
                <a:latin typeface="Cambria" pitchFamily="18" charset="0"/>
              </a:rPr>
              <a:t> </a:t>
            </a:r>
            <a:r>
              <a:rPr lang="fr-FR" sz="1600" i="1" dirty="0" err="1">
                <a:latin typeface="Cambria" pitchFamily="18" charset="0"/>
              </a:rPr>
              <a:t>equity</a:t>
            </a:r>
            <a:r>
              <a:rPr lang="fr-FR" sz="1600" i="1" dirty="0">
                <a:latin typeface="Cambria" pitchFamily="18" charset="0"/>
              </a:rPr>
              <a:t> </a:t>
            </a:r>
            <a:r>
              <a:rPr lang="fr-FR" sz="1600" dirty="0">
                <a:latin typeface="Cambria" pitchFamily="18" charset="0"/>
              </a:rPr>
              <a:t>et </a:t>
            </a:r>
            <a:r>
              <a:rPr lang="fr-FR" sz="1600" i="1" dirty="0" err="1">
                <a:latin typeface="Cambria" pitchFamily="18" charset="0"/>
              </a:rPr>
              <a:t>hedge</a:t>
            </a:r>
            <a:r>
              <a:rPr lang="fr-FR" sz="1600" i="1" dirty="0">
                <a:latin typeface="Cambria" pitchFamily="18" charset="0"/>
              </a:rPr>
              <a:t> </a:t>
            </a:r>
            <a:r>
              <a:rPr lang="fr-FR" sz="1600" i="1" dirty="0" err="1">
                <a:latin typeface="Cambria" pitchFamily="18" charset="0"/>
              </a:rPr>
              <a:t>funds</a:t>
            </a:r>
            <a:endParaRPr lang="fr-FR" sz="1600" i="1" dirty="0">
              <a:latin typeface="Cambria" pitchFamily="18" charset="0"/>
            </a:endParaRPr>
          </a:p>
          <a:p>
            <a:pPr lvl="2"/>
            <a:r>
              <a:rPr lang="fr-FR" sz="1600" dirty="0" smtClean="0">
                <a:latin typeface="Cambria" pitchFamily="18" charset="0"/>
              </a:rPr>
              <a:t>Rémunérations / Protection </a:t>
            </a:r>
            <a:r>
              <a:rPr lang="fr-FR" sz="1600" dirty="0">
                <a:latin typeface="Cambria" pitchFamily="18" charset="0"/>
              </a:rPr>
              <a:t>des </a:t>
            </a:r>
            <a:r>
              <a:rPr lang="fr-FR" sz="1600" dirty="0" smtClean="0">
                <a:latin typeface="Cambria" pitchFamily="18" charset="0"/>
              </a:rPr>
              <a:t>consommateurs / Protection </a:t>
            </a:r>
            <a:r>
              <a:rPr lang="fr-FR" sz="1600" dirty="0">
                <a:latin typeface="Cambria" pitchFamily="18" charset="0"/>
              </a:rPr>
              <a:t>des </a:t>
            </a:r>
            <a:r>
              <a:rPr lang="fr-FR" sz="1600" dirty="0" smtClean="0">
                <a:latin typeface="Cambria" pitchFamily="18" charset="0"/>
              </a:rPr>
              <a:t>déposants</a:t>
            </a:r>
            <a:endParaRPr lang="fr-FR" sz="16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32</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International</a:t>
            </a:r>
          </a:p>
          <a:p>
            <a:endParaRPr lang="fr-FR" sz="2000" kern="0" dirty="0">
              <a:latin typeface="Cambria" pitchFamily="18" charset="0"/>
            </a:endParaRPr>
          </a:p>
        </p:txBody>
      </p:sp>
    </p:spTree>
    <p:extLst>
      <p:ext uri="{BB962C8B-B14F-4D97-AF65-F5344CB8AC3E}">
        <p14:creationId xmlns:p14="http://schemas.microsoft.com/office/powerpoint/2010/main" val="42459356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001095"/>
          </a:xfrm>
        </p:spPr>
        <p:txBody>
          <a:bodyPr/>
          <a:lstStyle/>
          <a:p>
            <a:r>
              <a:rPr lang="fr-FR" sz="2200" b="0" dirty="0" smtClean="0">
                <a:latin typeface="Cambria" pitchFamily="18" charset="0"/>
              </a:rPr>
              <a:t>Extraterritorialité (1)</a:t>
            </a:r>
          </a:p>
          <a:p>
            <a:pPr lvl="1"/>
            <a:r>
              <a:rPr lang="fr-FR" sz="1800" dirty="0" smtClean="0">
                <a:latin typeface="Cambria" pitchFamily="18" charset="0"/>
              </a:rPr>
              <a:t>EMIR et le </a:t>
            </a:r>
            <a:r>
              <a:rPr lang="fr-FR" sz="1800" dirty="0" err="1">
                <a:latin typeface="Cambria" pitchFamily="18" charset="0"/>
              </a:rPr>
              <a:t>Dodd</a:t>
            </a:r>
            <a:r>
              <a:rPr lang="fr-FR" sz="1800" dirty="0">
                <a:latin typeface="Cambria" pitchFamily="18" charset="0"/>
              </a:rPr>
              <a:t>-Frank </a:t>
            </a:r>
            <a:r>
              <a:rPr lang="fr-FR" sz="1800" dirty="0" err="1" smtClean="0">
                <a:latin typeface="Cambria" pitchFamily="18" charset="0"/>
              </a:rPr>
              <a:t>Act</a:t>
            </a:r>
            <a:r>
              <a:rPr lang="fr-FR" sz="1800" dirty="0" smtClean="0">
                <a:latin typeface="Cambria" pitchFamily="18" charset="0"/>
              </a:rPr>
              <a:t> s’accordent sur des principes essentiels issus </a:t>
            </a:r>
            <a:r>
              <a:rPr lang="fr-FR" sz="1800" dirty="0">
                <a:latin typeface="Cambria" pitchFamily="18" charset="0"/>
              </a:rPr>
              <a:t>des préconisations du G20 </a:t>
            </a:r>
            <a:r>
              <a:rPr lang="fr-FR" sz="1800" dirty="0" smtClean="0">
                <a:latin typeface="Cambria" pitchFamily="18" charset="0"/>
              </a:rPr>
              <a:t>de Pittsburgh </a:t>
            </a:r>
            <a:r>
              <a:rPr lang="fr-FR" sz="1800" dirty="0">
                <a:latin typeface="Cambria" pitchFamily="18" charset="0"/>
              </a:rPr>
              <a:t>: obligation de </a:t>
            </a:r>
            <a:r>
              <a:rPr lang="fr-FR" sz="1800" dirty="0" smtClean="0">
                <a:latin typeface="Cambria" pitchFamily="18" charset="0"/>
              </a:rPr>
              <a:t> compensation centrale des contrats dérivés négociés de gré à </a:t>
            </a:r>
            <a:r>
              <a:rPr lang="fr-FR" sz="1800" dirty="0">
                <a:latin typeface="Cambria" pitchFamily="18" charset="0"/>
              </a:rPr>
              <a:t>gré, constitution de garanties </a:t>
            </a:r>
            <a:r>
              <a:rPr lang="fr-FR" sz="1800" dirty="0" smtClean="0">
                <a:latin typeface="Cambria" pitchFamily="18" charset="0"/>
              </a:rPr>
              <a:t>sous forme d'appels </a:t>
            </a:r>
            <a:r>
              <a:rPr lang="fr-FR" sz="1800" dirty="0">
                <a:latin typeface="Cambria" pitchFamily="18" charset="0"/>
              </a:rPr>
              <a:t>de marge, obligations </a:t>
            </a:r>
            <a:r>
              <a:rPr lang="fr-FR" sz="1800" dirty="0" smtClean="0">
                <a:latin typeface="Cambria" pitchFamily="18" charset="0"/>
              </a:rPr>
              <a:t>déclaratives auprès </a:t>
            </a:r>
            <a:r>
              <a:rPr lang="fr-FR" sz="1800" dirty="0">
                <a:latin typeface="Cambria" pitchFamily="18" charset="0"/>
              </a:rPr>
              <a:t>de </a:t>
            </a:r>
            <a:r>
              <a:rPr lang="fr-FR" sz="1800" dirty="0" smtClean="0">
                <a:latin typeface="Cambria" pitchFamily="18" charset="0"/>
              </a:rPr>
              <a:t>référentiels centraux</a:t>
            </a:r>
            <a:r>
              <a:rPr lang="fr-FR" sz="1800" dirty="0">
                <a:latin typeface="Cambria" pitchFamily="18" charset="0"/>
              </a:rPr>
              <a:t>, standardisation</a:t>
            </a:r>
            <a:r>
              <a:rPr lang="fr-FR" sz="1800" dirty="0" smtClean="0">
                <a:latin typeface="Cambria" pitchFamily="18" charset="0"/>
              </a:rPr>
              <a:t>…</a:t>
            </a:r>
          </a:p>
          <a:p>
            <a:pPr lvl="1"/>
            <a:r>
              <a:rPr lang="fr-FR" sz="1800" dirty="0" smtClean="0">
                <a:latin typeface="Cambria" pitchFamily="18" charset="0"/>
              </a:rPr>
              <a:t>Les possibles applications extraterritoriales </a:t>
            </a:r>
            <a:r>
              <a:rPr lang="fr-FR" sz="1800" dirty="0">
                <a:latin typeface="Cambria" pitchFamily="18" charset="0"/>
              </a:rPr>
              <a:t>de ces deux </a:t>
            </a:r>
            <a:r>
              <a:rPr lang="fr-FR" sz="1800" dirty="0" smtClean="0">
                <a:latin typeface="Cambria" pitchFamily="18" charset="0"/>
              </a:rPr>
              <a:t>réglementations requièrent </a:t>
            </a:r>
            <a:r>
              <a:rPr lang="fr-FR" sz="1800" dirty="0">
                <a:latin typeface="Cambria" pitchFamily="18" charset="0"/>
              </a:rPr>
              <a:t>une action combinée </a:t>
            </a:r>
            <a:r>
              <a:rPr lang="fr-FR" sz="1800" dirty="0" smtClean="0">
                <a:latin typeface="Cambria" pitchFamily="18" charset="0"/>
              </a:rPr>
              <a:t>et concertée des </a:t>
            </a:r>
            <a:r>
              <a:rPr lang="fr-FR" sz="1800" dirty="0">
                <a:latin typeface="Cambria" pitchFamily="18" charset="0"/>
              </a:rPr>
              <a:t>différents régulateurs internationaux </a:t>
            </a:r>
            <a:r>
              <a:rPr lang="fr-FR" sz="1800" dirty="0" smtClean="0">
                <a:latin typeface="Cambria" pitchFamily="18" charset="0"/>
              </a:rPr>
              <a:t>(ESMA en Europe, CFTC et SEC aux Etats-Unis). </a:t>
            </a:r>
          </a:p>
          <a:p>
            <a:pPr lvl="1"/>
            <a:r>
              <a:rPr lang="fr-FR" sz="1800" dirty="0" smtClean="0">
                <a:latin typeface="Cambria" pitchFamily="18" charset="0"/>
              </a:rPr>
              <a:t>Les applications extraterritoriales des deux réglementations sont multiples et peuvent conduire à des situations de conflits de règles</a:t>
            </a:r>
            <a:r>
              <a:rPr lang="fr-FR" sz="2000" dirty="0" smtClean="0">
                <a:latin typeface="Cambria" pitchFamily="18" charset="0"/>
              </a:rPr>
              <a:t>.</a:t>
            </a:r>
            <a:endParaRPr lang="fr-FR" sz="2000" b="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33</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International</a:t>
            </a:r>
          </a:p>
          <a:p>
            <a:endParaRPr lang="fr-FR" sz="2000" kern="0" dirty="0">
              <a:latin typeface="Cambria" pitchFamily="18" charset="0"/>
            </a:endParaRPr>
          </a:p>
        </p:txBody>
      </p:sp>
    </p:spTree>
    <p:extLst>
      <p:ext uri="{BB962C8B-B14F-4D97-AF65-F5344CB8AC3E}">
        <p14:creationId xmlns:p14="http://schemas.microsoft.com/office/powerpoint/2010/main" val="21856716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456605"/>
          </a:xfrm>
        </p:spPr>
        <p:txBody>
          <a:bodyPr/>
          <a:lstStyle/>
          <a:p>
            <a:r>
              <a:rPr lang="fr-FR" sz="2200" b="0" dirty="0" smtClean="0">
                <a:latin typeface="Cambria" pitchFamily="18" charset="0"/>
              </a:rPr>
              <a:t>Extraterritorialité (2)</a:t>
            </a:r>
          </a:p>
          <a:p>
            <a:pPr lvl="1"/>
            <a:r>
              <a:rPr lang="fr-FR" sz="1800" dirty="0" smtClean="0">
                <a:latin typeface="Cambria" pitchFamily="18" charset="0"/>
              </a:rPr>
              <a:t>Des conflits </a:t>
            </a:r>
            <a:r>
              <a:rPr lang="fr-FR" sz="1800" dirty="0">
                <a:latin typeface="Cambria" pitchFamily="18" charset="0"/>
              </a:rPr>
              <a:t>de </a:t>
            </a:r>
            <a:r>
              <a:rPr lang="fr-FR" sz="1800" dirty="0" smtClean="0">
                <a:latin typeface="Cambria" pitchFamily="18" charset="0"/>
              </a:rPr>
              <a:t>règles évidents </a:t>
            </a:r>
            <a:r>
              <a:rPr lang="fr-FR" sz="1800" dirty="0">
                <a:latin typeface="Cambria" pitchFamily="18" charset="0"/>
              </a:rPr>
              <a:t>peuvent </a:t>
            </a:r>
            <a:r>
              <a:rPr lang="fr-FR" sz="1800" dirty="0" smtClean="0">
                <a:latin typeface="Cambria" pitchFamily="18" charset="0"/>
              </a:rPr>
              <a:t>apparaître </a:t>
            </a:r>
          </a:p>
          <a:p>
            <a:pPr lvl="2"/>
            <a:r>
              <a:rPr lang="fr-FR" sz="1600" dirty="0" smtClean="0">
                <a:latin typeface="Cambria" pitchFamily="18" charset="0"/>
              </a:rPr>
              <a:t>lorsqu'une Contrepartie établie au sein de </a:t>
            </a:r>
            <a:r>
              <a:rPr lang="fr-FR" sz="1600" dirty="0">
                <a:latin typeface="Cambria" pitchFamily="18" charset="0"/>
              </a:rPr>
              <a:t>l'Union </a:t>
            </a:r>
            <a:r>
              <a:rPr lang="fr-FR" sz="1600" dirty="0" smtClean="0">
                <a:latin typeface="Cambria" pitchFamily="18" charset="0"/>
              </a:rPr>
              <a:t>européenne conclut </a:t>
            </a:r>
            <a:r>
              <a:rPr lang="fr-FR" sz="1600" dirty="0">
                <a:latin typeface="Cambria" pitchFamily="18" charset="0"/>
              </a:rPr>
              <a:t>des contrats dérivés de gré à </a:t>
            </a:r>
            <a:r>
              <a:rPr lang="fr-FR" sz="1600" dirty="0" smtClean="0">
                <a:latin typeface="Cambria" pitchFamily="18" charset="0"/>
              </a:rPr>
              <a:t>gré avec </a:t>
            </a:r>
            <a:r>
              <a:rPr lang="fr-FR" sz="1600" dirty="0">
                <a:latin typeface="Cambria" pitchFamily="18" charset="0"/>
              </a:rPr>
              <a:t>une </a:t>
            </a:r>
            <a:r>
              <a:rPr lang="fr-FR" sz="1600" dirty="0" smtClean="0">
                <a:latin typeface="Cambria" pitchFamily="18" charset="0"/>
              </a:rPr>
              <a:t>contrepartie établie </a:t>
            </a:r>
            <a:r>
              <a:rPr lang="fr-FR" sz="1600" dirty="0">
                <a:latin typeface="Cambria" pitchFamily="18" charset="0"/>
              </a:rPr>
              <a:t>aux Etats-Unis, </a:t>
            </a:r>
            <a:endParaRPr lang="fr-FR" sz="1600" dirty="0" smtClean="0">
              <a:latin typeface="Cambria" pitchFamily="18" charset="0"/>
            </a:endParaRPr>
          </a:p>
          <a:p>
            <a:pPr lvl="2"/>
            <a:r>
              <a:rPr lang="fr-FR" sz="1600" dirty="0">
                <a:latin typeface="Cambria" pitchFamily="18" charset="0"/>
              </a:rPr>
              <a:t>o</a:t>
            </a:r>
            <a:r>
              <a:rPr lang="fr-FR" sz="1600" dirty="0" smtClean="0">
                <a:latin typeface="Cambria" pitchFamily="18" charset="0"/>
              </a:rPr>
              <a:t>u </a:t>
            </a:r>
            <a:r>
              <a:rPr lang="fr-FR" sz="1600" dirty="0">
                <a:latin typeface="Cambria" pitchFamily="18" charset="0"/>
              </a:rPr>
              <a:t>lorsqu'une </a:t>
            </a:r>
            <a:r>
              <a:rPr lang="fr-FR" sz="1600" dirty="0" smtClean="0">
                <a:latin typeface="Cambria" pitchFamily="18" charset="0"/>
              </a:rPr>
              <a:t>chambre de compensation soumise à l'une des deux réglementations offre </a:t>
            </a:r>
            <a:r>
              <a:rPr lang="fr-FR" sz="1600" dirty="0">
                <a:latin typeface="Cambria" pitchFamily="18" charset="0"/>
              </a:rPr>
              <a:t>des </a:t>
            </a:r>
            <a:r>
              <a:rPr lang="fr-FR" sz="1600" dirty="0" smtClean="0">
                <a:latin typeface="Cambria" pitchFamily="18" charset="0"/>
              </a:rPr>
              <a:t>services de compensation à des personnes établies dans </a:t>
            </a:r>
            <a:r>
              <a:rPr lang="fr-FR" sz="1600" dirty="0">
                <a:latin typeface="Cambria" pitchFamily="18" charset="0"/>
              </a:rPr>
              <a:t>un pays </a:t>
            </a:r>
            <a:r>
              <a:rPr lang="fr-FR" sz="1600" dirty="0" smtClean="0">
                <a:latin typeface="Cambria" pitchFamily="18" charset="0"/>
              </a:rPr>
              <a:t>tiers. </a:t>
            </a:r>
          </a:p>
          <a:p>
            <a:pPr lvl="1"/>
            <a:r>
              <a:rPr lang="fr-FR" sz="1800" dirty="0" smtClean="0">
                <a:latin typeface="Cambria" pitchFamily="18" charset="0"/>
              </a:rPr>
              <a:t>Il existe également des situations dans lesquelles des contrats dérivés conclus hors </a:t>
            </a:r>
            <a:r>
              <a:rPr lang="fr-FR" sz="1800" dirty="0">
                <a:latin typeface="Cambria" pitchFamily="18" charset="0"/>
              </a:rPr>
              <a:t>du territoire </a:t>
            </a:r>
            <a:r>
              <a:rPr lang="fr-FR" sz="1800" dirty="0" smtClean="0">
                <a:latin typeface="Cambria" pitchFamily="18" charset="0"/>
              </a:rPr>
              <a:t>européen ou, hors </a:t>
            </a:r>
            <a:r>
              <a:rPr lang="fr-FR" sz="1800" dirty="0">
                <a:latin typeface="Cambria" pitchFamily="18" charset="0"/>
              </a:rPr>
              <a:t>du territoire </a:t>
            </a:r>
            <a:r>
              <a:rPr lang="fr-FR" sz="1800" dirty="0" smtClean="0">
                <a:latin typeface="Cambria" pitchFamily="18" charset="0"/>
              </a:rPr>
              <a:t>américain peuvent se </a:t>
            </a:r>
            <a:r>
              <a:rPr lang="fr-FR" sz="1800" dirty="0">
                <a:latin typeface="Cambria" pitchFamily="18" charset="0"/>
              </a:rPr>
              <a:t>voir appliquer </a:t>
            </a:r>
            <a:r>
              <a:rPr lang="fr-FR" sz="1800" dirty="0" smtClean="0">
                <a:latin typeface="Cambria" pitchFamily="18" charset="0"/>
              </a:rPr>
              <a:t>certaines exigences du règlement Emir ou du </a:t>
            </a:r>
            <a:r>
              <a:rPr lang="fr-FR" sz="1800" dirty="0" err="1">
                <a:latin typeface="Cambria" pitchFamily="18" charset="0"/>
              </a:rPr>
              <a:t>Dodd</a:t>
            </a:r>
            <a:r>
              <a:rPr lang="fr-FR" sz="1800" dirty="0">
                <a:latin typeface="Cambria" pitchFamily="18" charset="0"/>
              </a:rPr>
              <a:t>-Frank </a:t>
            </a:r>
            <a:r>
              <a:rPr lang="fr-FR" sz="1800" dirty="0" err="1">
                <a:latin typeface="Cambria" pitchFamily="18" charset="0"/>
              </a:rPr>
              <a:t>Act</a:t>
            </a:r>
            <a:r>
              <a:rPr lang="fr-FR" sz="1800" dirty="0">
                <a:latin typeface="Cambria" pitchFamily="18" charset="0"/>
              </a:rPr>
              <a:t>.</a:t>
            </a:r>
          </a:p>
          <a:p>
            <a:pPr lvl="2"/>
            <a:r>
              <a:rPr lang="fr-FR" sz="1600" dirty="0">
                <a:latin typeface="Cambria" pitchFamily="18" charset="0"/>
              </a:rPr>
              <a:t>L'article 4(1)du </a:t>
            </a:r>
            <a:r>
              <a:rPr lang="fr-FR" sz="1600" dirty="0" smtClean="0">
                <a:latin typeface="Cambria" pitchFamily="18" charset="0"/>
              </a:rPr>
              <a:t>règlement Emir </a:t>
            </a:r>
            <a:r>
              <a:rPr lang="fr-FR" sz="1600" dirty="0">
                <a:latin typeface="Cambria" pitchFamily="18" charset="0"/>
              </a:rPr>
              <a:t>prévoit ainsi </a:t>
            </a:r>
            <a:r>
              <a:rPr lang="fr-FR" sz="1600" dirty="0" smtClean="0">
                <a:latin typeface="Cambria" pitchFamily="18" charset="0"/>
              </a:rPr>
              <a:t>que les </a:t>
            </a:r>
            <a:r>
              <a:rPr lang="fr-FR" sz="1600" dirty="0">
                <a:latin typeface="Cambria" pitchFamily="18" charset="0"/>
              </a:rPr>
              <a:t>obligations de compensation qu'il </a:t>
            </a:r>
            <a:r>
              <a:rPr lang="fr-FR" sz="1600" dirty="0" smtClean="0">
                <a:latin typeface="Cambria" pitchFamily="18" charset="0"/>
              </a:rPr>
              <a:t>contient s'appliquent </a:t>
            </a:r>
            <a:r>
              <a:rPr lang="fr-FR" sz="1600" dirty="0">
                <a:latin typeface="Cambria" pitchFamily="18" charset="0"/>
              </a:rPr>
              <a:t>également aux contrats </a:t>
            </a:r>
            <a:r>
              <a:rPr lang="fr-FR" sz="1600" dirty="0" smtClean="0">
                <a:latin typeface="Cambria" pitchFamily="18" charset="0"/>
              </a:rPr>
              <a:t>conclus entre </a:t>
            </a:r>
            <a:r>
              <a:rPr lang="fr-FR" sz="1600" dirty="0">
                <a:latin typeface="Cambria" pitchFamily="18" charset="0"/>
              </a:rPr>
              <a:t>deux </a:t>
            </a:r>
            <a:r>
              <a:rPr lang="fr-FR" sz="1600" dirty="0" smtClean="0">
                <a:latin typeface="Cambria" pitchFamily="18" charset="0"/>
              </a:rPr>
              <a:t>personnes établies </a:t>
            </a:r>
            <a:r>
              <a:rPr lang="fr-FR" sz="1600" dirty="0">
                <a:latin typeface="Cambria" pitchFamily="18" charset="0"/>
              </a:rPr>
              <a:t>hors de </a:t>
            </a:r>
            <a:r>
              <a:rPr lang="fr-FR" sz="1600" dirty="0" smtClean="0">
                <a:latin typeface="Cambria" pitchFamily="18" charset="0"/>
              </a:rPr>
              <a:t>l'Union européenne, lorsque ces contrats </a:t>
            </a:r>
            <a:br>
              <a:rPr lang="fr-FR" sz="1600" dirty="0" smtClean="0">
                <a:latin typeface="Cambria" pitchFamily="18" charset="0"/>
              </a:rPr>
            </a:br>
            <a:r>
              <a:rPr lang="fr-FR" sz="1600" dirty="0" smtClean="0">
                <a:latin typeface="Cambria" pitchFamily="18" charset="0"/>
              </a:rPr>
              <a:t>ont </a:t>
            </a:r>
            <a:r>
              <a:rPr lang="fr-FR" sz="1600" dirty="0">
                <a:latin typeface="Cambria" pitchFamily="18" charset="0"/>
              </a:rPr>
              <a:t>« un effet direct, </a:t>
            </a:r>
            <a:r>
              <a:rPr lang="fr-FR" sz="1600" dirty="0" smtClean="0">
                <a:latin typeface="Cambria" pitchFamily="18" charset="0"/>
              </a:rPr>
              <a:t>substantiel et prévisible dans </a:t>
            </a:r>
            <a:r>
              <a:rPr lang="fr-FR" sz="1600" dirty="0">
                <a:latin typeface="Cambria" pitchFamily="18" charset="0"/>
              </a:rPr>
              <a:t>l'Union [européenne]».</a:t>
            </a:r>
            <a:endParaRPr lang="fr-FR" sz="1600" b="0" dirty="0">
              <a:latin typeface="Cambria" pitchFamily="18" charset="0"/>
            </a:endParaRPr>
          </a:p>
        </p:txBody>
      </p:sp>
      <p:sp>
        <p:nvSpPr>
          <p:cNvPr id="4" name="Espace réservé du numéro de diapositive 3"/>
          <p:cNvSpPr>
            <a:spLocks noGrp="1"/>
          </p:cNvSpPr>
          <p:nvPr>
            <p:ph type="sldNum" sz="quarter" idx="12"/>
          </p:nvPr>
        </p:nvSpPr>
        <p:spPr/>
        <p:txBody>
          <a:bodyPr/>
          <a:lstStyle/>
          <a:p>
            <a:r>
              <a:rPr lang="fr-FR" dirty="0" smtClean="0"/>
              <a:t>	</a:t>
            </a:r>
            <a:fld id="{72028ECA-B6F1-4563-9EE1-EF49044FFFE4}" type="slidenum">
              <a:rPr lang="fr-FR" smtClean="0"/>
              <a:pPr/>
              <a:t>34</a:t>
            </a:fld>
            <a:endParaRPr lang="fr-FR" dirty="0"/>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International</a:t>
            </a:r>
          </a:p>
          <a:p>
            <a:endParaRPr lang="fr-FR" sz="2000" kern="0" dirty="0">
              <a:latin typeface="Cambria" pitchFamily="18" charset="0"/>
            </a:endParaRPr>
          </a:p>
        </p:txBody>
      </p:sp>
    </p:spTree>
    <p:extLst>
      <p:ext uri="{BB962C8B-B14F-4D97-AF65-F5344CB8AC3E}">
        <p14:creationId xmlns:p14="http://schemas.microsoft.com/office/powerpoint/2010/main" val="825959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077766"/>
          </a:xfrm>
        </p:spPr>
        <p:txBody>
          <a:bodyPr/>
          <a:lstStyle/>
          <a:p>
            <a:r>
              <a:rPr lang="fr-FR" sz="2200" b="0" dirty="0" smtClean="0">
                <a:latin typeface="Cambria" pitchFamily="18" charset="0"/>
              </a:rPr>
              <a:t>Extraterritorialité (3)</a:t>
            </a:r>
          </a:p>
          <a:p>
            <a:pPr lvl="1"/>
            <a:r>
              <a:rPr lang="fr-FR" sz="1800" dirty="0">
                <a:latin typeface="Cambria" pitchFamily="18" charset="0"/>
              </a:rPr>
              <a:t>C'est dans ce contexte</a:t>
            </a:r>
            <a:r>
              <a:rPr lang="fr-FR" sz="1800" dirty="0" smtClean="0">
                <a:latin typeface="Cambria" pitchFamily="18" charset="0"/>
              </a:rPr>
              <a:t>, et </a:t>
            </a:r>
            <a:r>
              <a:rPr lang="fr-FR" sz="1800" dirty="0">
                <a:latin typeface="Cambria" pitchFamily="18" charset="0"/>
              </a:rPr>
              <a:t>afin de </a:t>
            </a:r>
            <a:r>
              <a:rPr lang="fr-FR" sz="1800" dirty="0" smtClean="0">
                <a:latin typeface="Cambria" pitchFamily="18" charset="0"/>
              </a:rPr>
              <a:t>laisser le temps aux </a:t>
            </a:r>
            <a:r>
              <a:rPr lang="fr-FR" sz="1800" dirty="0">
                <a:latin typeface="Cambria" pitchFamily="18" charset="0"/>
              </a:rPr>
              <a:t>différents </a:t>
            </a:r>
            <a:r>
              <a:rPr lang="fr-FR" sz="1800" dirty="0" smtClean="0">
                <a:latin typeface="Cambria" pitchFamily="18" charset="0"/>
              </a:rPr>
              <a:t>régulateurs de </a:t>
            </a:r>
            <a:r>
              <a:rPr lang="fr-FR" sz="1800" dirty="0">
                <a:latin typeface="Cambria" pitchFamily="18" charset="0"/>
              </a:rPr>
              <a:t>se concerter et de se coordonner</a:t>
            </a:r>
            <a:r>
              <a:rPr lang="fr-FR" sz="1800" dirty="0" smtClean="0">
                <a:latin typeface="Cambria" pitchFamily="18" charset="0"/>
              </a:rPr>
              <a:t>, que l'ESMA, </a:t>
            </a:r>
            <a:r>
              <a:rPr lang="fr-FR" sz="1800" dirty="0">
                <a:latin typeface="Cambria" pitchFamily="18" charset="0"/>
              </a:rPr>
              <a:t>à l'instar du régulateur japonais</a:t>
            </a:r>
            <a:r>
              <a:rPr lang="fr-FR" sz="1800" dirty="0" smtClean="0">
                <a:latin typeface="Cambria" pitchFamily="18" charset="0"/>
              </a:rPr>
              <a:t>, a </a:t>
            </a:r>
            <a:r>
              <a:rPr lang="fr-FR" sz="1800" dirty="0">
                <a:latin typeface="Cambria" pitchFamily="18" charset="0"/>
              </a:rPr>
              <a:t>une nouvelle fois reporté la publication </a:t>
            </a:r>
            <a:r>
              <a:rPr lang="fr-FR" sz="1800" dirty="0" smtClean="0">
                <a:latin typeface="Cambria" pitchFamily="18" charset="0"/>
              </a:rPr>
              <a:t>de ses </a:t>
            </a:r>
            <a:r>
              <a:rPr lang="fr-FR" sz="1800" dirty="0">
                <a:latin typeface="Cambria" pitchFamily="18" charset="0"/>
              </a:rPr>
              <a:t>standards techniques relatifs aux </a:t>
            </a:r>
            <a:r>
              <a:rPr lang="fr-FR" sz="1800" dirty="0" smtClean="0">
                <a:latin typeface="Cambria" pitchFamily="18" charset="0"/>
              </a:rPr>
              <a:t>applications transfrontalières </a:t>
            </a:r>
            <a:r>
              <a:rPr lang="fr-FR" sz="1800" dirty="0">
                <a:latin typeface="Cambria" pitchFamily="18" charset="0"/>
              </a:rPr>
              <a:t>du règlement Emir.</a:t>
            </a:r>
          </a:p>
          <a:p>
            <a:pPr lvl="1"/>
            <a:r>
              <a:rPr lang="fr-FR" sz="1800" dirty="0" smtClean="0">
                <a:latin typeface="Cambria" pitchFamily="18" charset="0"/>
              </a:rPr>
              <a:t>Ces projets </a:t>
            </a:r>
            <a:r>
              <a:rPr lang="fr-FR" sz="1800" dirty="0">
                <a:latin typeface="Cambria" pitchFamily="18" charset="0"/>
              </a:rPr>
              <a:t>de standards </a:t>
            </a:r>
            <a:r>
              <a:rPr lang="fr-FR" sz="1800" dirty="0" smtClean="0">
                <a:latin typeface="Cambria" pitchFamily="18" charset="0"/>
              </a:rPr>
              <a:t>techniques initialement </a:t>
            </a:r>
            <a:r>
              <a:rPr lang="fr-FR" sz="1800" dirty="0">
                <a:latin typeface="Cambria" pitchFamily="18" charset="0"/>
              </a:rPr>
              <a:t>prévus pour </a:t>
            </a:r>
            <a:r>
              <a:rPr lang="fr-FR" sz="1800" dirty="0" smtClean="0">
                <a:latin typeface="Cambria" pitchFamily="18" charset="0"/>
              </a:rPr>
              <a:t>le 30 </a:t>
            </a:r>
            <a:r>
              <a:rPr lang="fr-FR" sz="1800" dirty="0">
                <a:latin typeface="Cambria" pitchFamily="18" charset="0"/>
              </a:rPr>
              <a:t>septembre2012 devraient </a:t>
            </a:r>
            <a:r>
              <a:rPr lang="fr-FR" sz="1800" dirty="0" smtClean="0">
                <a:latin typeface="Cambria" pitchFamily="18" charset="0"/>
              </a:rPr>
              <a:t>ainsi être publiés en septembre 2013 à la demande de la Commission européenne</a:t>
            </a:r>
            <a:r>
              <a:rPr lang="fr-FR" sz="1800" dirty="0">
                <a:latin typeface="Cambria" pitchFamily="18" charset="0"/>
              </a:rPr>
              <a:t>.</a:t>
            </a:r>
            <a:endParaRPr lang="fr-FR" sz="1800" b="0" dirty="0">
              <a:latin typeface="Cambria" pitchFamily="18" charset="0"/>
            </a:endParaRPr>
          </a:p>
        </p:txBody>
      </p:sp>
      <p:sp>
        <p:nvSpPr>
          <p:cNvPr id="4" name="Espace réservé du numéro de diapositive 3"/>
          <p:cNvSpPr>
            <a:spLocks noGrp="1"/>
          </p:cNvSpPr>
          <p:nvPr>
            <p:ph type="sldNum" sz="quarter" idx="12"/>
          </p:nvPr>
        </p:nvSpPr>
        <p:spPr/>
        <p:txBody>
          <a:bodyPr/>
          <a:lstStyle/>
          <a:p>
            <a:r>
              <a:rPr lang="fr-FR" dirty="0" smtClean="0"/>
              <a:t>	</a:t>
            </a:r>
            <a:fld id="{72028ECA-B6F1-4563-9EE1-EF49044FFFE4}" type="slidenum">
              <a:rPr lang="fr-FR" smtClean="0"/>
              <a:pPr/>
              <a:t>35</a:t>
            </a:fld>
            <a:endParaRPr lang="fr-FR" dirty="0"/>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International</a:t>
            </a:r>
          </a:p>
          <a:p>
            <a:endParaRPr lang="fr-FR" sz="2000" kern="0" dirty="0">
              <a:latin typeface="Cambria" pitchFamily="18" charset="0"/>
            </a:endParaRPr>
          </a:p>
        </p:txBody>
      </p:sp>
    </p:spTree>
    <p:extLst>
      <p:ext uri="{BB962C8B-B14F-4D97-AF65-F5344CB8AC3E}">
        <p14:creationId xmlns:p14="http://schemas.microsoft.com/office/powerpoint/2010/main" val="2293079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994940"/>
          </a:xfrm>
        </p:spPr>
        <p:txBody>
          <a:bodyPr/>
          <a:lstStyle/>
          <a:p>
            <a:r>
              <a:rPr lang="fr-FR" sz="2200" b="0" dirty="0" smtClean="0">
                <a:latin typeface="Cambria" pitchFamily="18" charset="0"/>
              </a:rPr>
              <a:t>Enjeux de compétitivité</a:t>
            </a:r>
            <a:r>
              <a:rPr lang="fr-FR" sz="2200" b="0" dirty="0">
                <a:latin typeface="Cambria" pitchFamily="18" charset="0"/>
              </a:rPr>
              <a:t>	</a:t>
            </a:r>
            <a:endParaRPr lang="fr-FR" sz="2200" b="0" dirty="0" smtClean="0">
              <a:latin typeface="Cambria" pitchFamily="18" charset="0"/>
            </a:endParaRPr>
          </a:p>
          <a:p>
            <a:pPr lvl="1"/>
            <a:r>
              <a:rPr lang="fr-FR" sz="1800" dirty="0" smtClean="0">
                <a:latin typeface="Cambria" pitchFamily="18" charset="0"/>
              </a:rPr>
              <a:t>Fiscalité des rémunérations individuelles : en France, 75% + stock-options pose un problème pour les groupes bancaires internationaux (et les entreprises industrielles) pour faire venir des employés à haut potentiel pour leurs activités en France</a:t>
            </a:r>
          </a:p>
          <a:p>
            <a:pPr lvl="1"/>
            <a:r>
              <a:rPr lang="fr-FR" sz="1800" dirty="0" smtClean="0">
                <a:latin typeface="Cambria" pitchFamily="18" charset="0"/>
              </a:rPr>
              <a:t>Avis partagé par le patron de la Bundesbank sur les effets collatéraux de la TTF, en particulier sur le fait qu’elle a un impact destructeur sur la liquidité en Europe</a:t>
            </a: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36</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International</a:t>
            </a:r>
          </a:p>
          <a:p>
            <a:endParaRPr lang="fr-FR" sz="2000" kern="0" dirty="0">
              <a:latin typeface="Cambria" pitchFamily="18" charset="0"/>
            </a:endParaRPr>
          </a:p>
        </p:txBody>
      </p:sp>
    </p:spTree>
    <p:extLst>
      <p:ext uri="{BB962C8B-B14F-4D97-AF65-F5344CB8AC3E}">
        <p14:creationId xmlns:p14="http://schemas.microsoft.com/office/powerpoint/2010/main" val="20762099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994940"/>
          </a:xfrm>
        </p:spPr>
        <p:txBody>
          <a:bodyPr/>
          <a:lstStyle/>
          <a:p>
            <a:r>
              <a:rPr lang="fr-FR" sz="2200" b="0" dirty="0" smtClean="0">
                <a:latin typeface="Cambria" pitchFamily="18" charset="0"/>
              </a:rPr>
              <a:t>Fragmentation de la règlementation et de la supervision</a:t>
            </a:r>
            <a:r>
              <a:rPr lang="fr-FR" sz="2200" b="0" dirty="0">
                <a:latin typeface="Cambria" pitchFamily="18" charset="0"/>
              </a:rPr>
              <a:t>	</a:t>
            </a:r>
            <a:endParaRPr lang="fr-FR" sz="2200" b="0" dirty="0" smtClean="0">
              <a:latin typeface="Cambria" pitchFamily="18" charset="0"/>
            </a:endParaRPr>
          </a:p>
          <a:p>
            <a:pPr lvl="1"/>
            <a:r>
              <a:rPr lang="fr-FR" sz="1800" dirty="0" smtClean="0">
                <a:latin typeface="Cambria" pitchFamily="18" charset="0"/>
              </a:rPr>
              <a:t>Les superviseurs nationaux </a:t>
            </a:r>
            <a:r>
              <a:rPr lang="fr-FR" sz="1800" i="1" dirty="0" smtClean="0">
                <a:latin typeface="Cambria" pitchFamily="18" charset="0"/>
              </a:rPr>
              <a:t>« home » </a:t>
            </a:r>
            <a:r>
              <a:rPr lang="fr-FR" sz="1800" dirty="0" smtClean="0">
                <a:latin typeface="Cambria" pitchFamily="18" charset="0"/>
              </a:rPr>
              <a:t>ne font plus confiance à leurs homologues </a:t>
            </a:r>
            <a:r>
              <a:rPr lang="fr-FR" sz="1800" i="1" dirty="0" smtClean="0">
                <a:latin typeface="Cambria" pitchFamily="18" charset="0"/>
              </a:rPr>
              <a:t>« host » </a:t>
            </a:r>
            <a:r>
              <a:rPr lang="fr-FR" sz="1800" dirty="0" smtClean="0">
                <a:latin typeface="Cambria" pitchFamily="18" charset="0"/>
              </a:rPr>
              <a:t>pour la supervision des groupes transfrontières (UK-UE)</a:t>
            </a:r>
          </a:p>
          <a:p>
            <a:pPr lvl="1"/>
            <a:r>
              <a:rPr lang="fr-FR" sz="1800" dirty="0" smtClean="0">
                <a:latin typeface="Cambria" pitchFamily="18" charset="0"/>
              </a:rPr>
              <a:t>Les plus souples avant la crise sont devenus les plus exigeants</a:t>
            </a:r>
          </a:p>
          <a:p>
            <a:pPr lvl="1"/>
            <a:r>
              <a:rPr lang="fr-FR" sz="1800" dirty="0" smtClean="0">
                <a:latin typeface="Cambria" pitchFamily="18" charset="0"/>
              </a:rPr>
              <a:t>Rémunérations : les groupes assujettis à la CRD4 ont un désavantage compétitif par rapports à leurs homologues aux US ou en Asie </a:t>
            </a:r>
          </a:p>
          <a:p>
            <a:pPr lvl="1"/>
            <a:r>
              <a:rPr lang="fr-FR" sz="1800" dirty="0" smtClean="0">
                <a:latin typeface="Cambria" pitchFamily="18" charset="0"/>
              </a:rPr>
              <a:t>Risques sur le métier de la titrisation en Europe</a:t>
            </a:r>
          </a:p>
          <a:p>
            <a:pPr lvl="1"/>
            <a:r>
              <a:rPr lang="fr-FR" sz="1800" dirty="0" smtClean="0">
                <a:latin typeface="Cambria" pitchFamily="18" charset="0"/>
              </a:rPr>
              <a:t>Volatilité sur 500 Mds EUR en Europe d’actifs à </a:t>
            </a:r>
            <a:r>
              <a:rPr lang="fr-FR" sz="1800" smtClean="0">
                <a:latin typeface="Cambria" pitchFamily="18" charset="0"/>
              </a:rPr>
              <a:t>LT créée </a:t>
            </a:r>
            <a:r>
              <a:rPr lang="fr-FR" sz="1800" dirty="0" smtClean="0">
                <a:latin typeface="Cambria" pitchFamily="18" charset="0"/>
              </a:rPr>
              <a:t>par l’introduction de la valorisation en valeur de marché (contre valeur historique)</a:t>
            </a:r>
          </a:p>
          <a:p>
            <a:pPr lvl="1"/>
            <a:endParaRPr lang="fr-FR" sz="1800" dirty="0" smtClean="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37</a:t>
            </a:fld>
            <a:endParaRPr lang="fr-FR"/>
          </a:p>
        </p:txBody>
      </p:sp>
      <p:sp>
        <p:nvSpPr>
          <p:cNvPr id="5" name="Espace réservé du contenu 2"/>
          <p:cNvSpPr txBox="1">
            <a:spLocks/>
          </p:cNvSpPr>
          <p:nvPr/>
        </p:nvSpPr>
        <p:spPr bwMode="auto">
          <a:xfrm>
            <a:off x="3303059" y="620688"/>
            <a:ext cx="547260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None/>
            </a:pPr>
            <a:r>
              <a:rPr lang="fr-FR" sz="2000" kern="0" dirty="0" smtClean="0">
                <a:latin typeface="Cambria" pitchFamily="18" charset="0"/>
              </a:rPr>
              <a:t>International</a:t>
            </a:r>
          </a:p>
          <a:p>
            <a:endParaRPr lang="fr-FR" sz="2000" kern="0" dirty="0">
              <a:latin typeface="Cambria" pitchFamily="18" charset="0"/>
            </a:endParaRPr>
          </a:p>
        </p:txBody>
      </p:sp>
    </p:spTree>
    <p:extLst>
      <p:ext uri="{BB962C8B-B14F-4D97-AF65-F5344CB8AC3E}">
        <p14:creationId xmlns:p14="http://schemas.microsoft.com/office/powerpoint/2010/main" val="23250235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sz="1800" dirty="0" smtClean="0">
                <a:latin typeface="+mn-lt"/>
                <a:ea typeface="Batang" pitchFamily="18" charset="-127"/>
              </a:rPr>
              <a:t>Contact</a:t>
            </a:r>
            <a:br>
              <a:rPr lang="fr-FR" sz="1800" dirty="0" smtClean="0">
                <a:latin typeface="+mn-lt"/>
                <a:ea typeface="Batang" pitchFamily="18" charset="-127"/>
              </a:rPr>
            </a:br>
            <a:r>
              <a:rPr lang="fr-FR" sz="1800" dirty="0" smtClean="0">
                <a:latin typeface="+mn-lt"/>
                <a:ea typeface="Batang" pitchFamily="18" charset="-127"/>
              </a:rPr>
              <a:t/>
            </a:r>
            <a:br>
              <a:rPr lang="fr-FR" sz="1800" dirty="0" smtClean="0">
                <a:latin typeface="+mn-lt"/>
                <a:ea typeface="Batang" pitchFamily="18" charset="-127"/>
              </a:rPr>
            </a:br>
            <a:r>
              <a:rPr lang="fr-FR" sz="1800" b="0" cap="none" dirty="0" smtClean="0">
                <a:latin typeface="+mn-lt"/>
                <a:ea typeface="Batang" pitchFamily="18" charset="-127"/>
              </a:rPr>
              <a:t>Estelle Brack</a:t>
            </a:r>
            <a:br>
              <a:rPr lang="fr-FR" sz="1800" b="0" cap="none" dirty="0" smtClean="0">
                <a:latin typeface="+mn-lt"/>
                <a:ea typeface="Batang" pitchFamily="18" charset="-127"/>
              </a:rPr>
            </a:br>
            <a:r>
              <a:rPr lang="fr-FR" sz="1600" b="0" cap="none" dirty="0" smtClean="0">
                <a:latin typeface="+mn-lt"/>
                <a:ea typeface="Batang" pitchFamily="18" charset="-127"/>
              </a:rPr>
              <a:t>Fédération bancaire française</a:t>
            </a:r>
            <a:br>
              <a:rPr lang="fr-FR" sz="1600" b="0" cap="none" dirty="0" smtClean="0">
                <a:latin typeface="+mn-lt"/>
                <a:ea typeface="Batang" pitchFamily="18" charset="-127"/>
              </a:rPr>
            </a:br>
            <a:r>
              <a:rPr lang="fr-FR" sz="1600" b="0" cap="none" dirty="0" smtClean="0">
                <a:latin typeface="+mn-lt"/>
                <a:ea typeface="Batang" pitchFamily="18" charset="-127"/>
                <a:hlinkClick r:id="rId2"/>
              </a:rPr>
              <a:t>ebrack@fbf.fr</a:t>
            </a:r>
            <a:endParaRPr lang="fr-FR" sz="1600" b="0" dirty="0">
              <a:latin typeface="+mn-lt"/>
              <a:ea typeface="Batang" pitchFamily="18" charset="-127"/>
            </a:endParaRPr>
          </a:p>
        </p:txBody>
      </p:sp>
      <p:sp>
        <p:nvSpPr>
          <p:cNvPr id="3" name="Espace réservé du texte 2"/>
          <p:cNvSpPr>
            <a:spLocks noGrp="1"/>
          </p:cNvSpPr>
          <p:nvPr>
            <p:ph type="body" idx="1"/>
          </p:nvPr>
        </p:nvSpPr>
        <p:spPr/>
        <p:txBody>
          <a:bodyPr anchor="ctr" anchorCtr="0"/>
          <a:lstStyle/>
          <a:p>
            <a:pPr algn="ctr">
              <a:spcBef>
                <a:spcPts val="0"/>
              </a:spcBef>
            </a:pPr>
            <a:r>
              <a:rPr lang="fr-FR" sz="2400" b="0" dirty="0" smtClean="0">
                <a:latin typeface="Cambria" pitchFamily="18" charset="0"/>
              </a:rPr>
              <a:t>Je </a:t>
            </a:r>
            <a:r>
              <a:rPr lang="fr-FR" sz="2400" b="0" dirty="0">
                <a:latin typeface="Cambria" pitchFamily="18" charset="0"/>
              </a:rPr>
              <a:t>vous</a:t>
            </a:r>
            <a:r>
              <a:rPr lang="fr-FR" sz="2400" b="0" dirty="0" smtClean="0">
                <a:latin typeface="Cambria" pitchFamily="18" charset="0"/>
              </a:rPr>
              <a:t> remercie pour votre attention</a:t>
            </a:r>
            <a:endParaRPr lang="fr-FR" sz="2400" b="0" dirty="0">
              <a:latin typeface="Cambria" pitchFamily="18" charset="0"/>
            </a:endParaRPr>
          </a:p>
        </p:txBody>
      </p:sp>
    </p:spTree>
    <p:extLst>
      <p:ext uri="{BB962C8B-B14F-4D97-AF65-F5344CB8AC3E}">
        <p14:creationId xmlns:p14="http://schemas.microsoft.com/office/powerpoint/2010/main" val="3461738148"/>
      </p:ext>
    </p:extLst>
  </p:cSld>
  <p:clrMapOvr>
    <a:masterClrMapping/>
  </p:clrMapOvr>
</p:sld>
</file>

<file path=ppt/theme/theme1.xml><?xml version="1.0" encoding="utf-8"?>
<a:theme xmlns:a="http://schemas.openxmlformats.org/drawingml/2006/main" name="Éclipse">
  <a:themeElements>
    <a:clrScheme name="É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Éclip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É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É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É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É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É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É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É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É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É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É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TotalTime>
  <Words>3091</Words>
  <Application>Microsoft Office PowerPoint</Application>
  <PresentationFormat>Affichage à l'écran (4:3)</PresentationFormat>
  <Paragraphs>241</Paragraphs>
  <Slides>38</Slides>
  <Notes>3</Notes>
  <HiddenSlides>0</HiddenSlides>
  <MMClips>0</MMClips>
  <ScaleCrop>false</ScaleCrop>
  <HeadingPairs>
    <vt:vector size="4" baseType="variant">
      <vt:variant>
        <vt:lpstr>Thème</vt:lpstr>
      </vt:variant>
      <vt:variant>
        <vt:i4>1</vt:i4>
      </vt:variant>
      <vt:variant>
        <vt:lpstr>Titres des diapositives</vt:lpstr>
      </vt:variant>
      <vt:variant>
        <vt:i4>38</vt:i4>
      </vt:variant>
    </vt:vector>
  </HeadingPairs>
  <TitlesOfParts>
    <vt:vector size="39" baseType="lpstr">
      <vt:lpstr>Éclipse</vt:lpstr>
      <vt:lpstr>Les conséquences des évolutions réglementaires sur l’activité des établissements de crédit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Contact  Estelle Brack Fédération bancaire française ebrack@fbf.fr</vt:lpstr>
    </vt:vector>
  </TitlesOfParts>
  <Company>FBF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 Système financier international après le  sommet du G 20 ? La contribution active de la place de Paris</dc:title>
  <dc:creator>GAILLON</dc:creator>
  <cp:lastModifiedBy>Estelle Brack</cp:lastModifiedBy>
  <cp:revision>52</cp:revision>
  <cp:lastPrinted>2013-02-28T14:40:18Z</cp:lastPrinted>
  <dcterms:created xsi:type="dcterms:W3CDTF">2009-03-25T15:05:06Z</dcterms:created>
  <dcterms:modified xsi:type="dcterms:W3CDTF">2013-06-17T15:05:47Z</dcterms:modified>
</cp:coreProperties>
</file>