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5"/>
  </p:sldMasterIdLst>
  <p:notesMasterIdLst>
    <p:notesMasterId r:id="rId42"/>
  </p:notesMasterIdLst>
  <p:handoutMasterIdLst>
    <p:handoutMasterId r:id="rId43"/>
  </p:handoutMasterIdLst>
  <p:sldIdLst>
    <p:sldId id="256" r:id="rId6"/>
    <p:sldId id="371" r:id="rId7"/>
    <p:sldId id="372" r:id="rId8"/>
    <p:sldId id="260" r:id="rId9"/>
    <p:sldId id="316" r:id="rId10"/>
    <p:sldId id="257" r:id="rId11"/>
    <p:sldId id="286" r:id="rId12"/>
    <p:sldId id="317" r:id="rId13"/>
    <p:sldId id="364" r:id="rId14"/>
    <p:sldId id="368" r:id="rId15"/>
    <p:sldId id="355" r:id="rId16"/>
    <p:sldId id="360" r:id="rId17"/>
    <p:sldId id="303" r:id="rId18"/>
    <p:sldId id="264" r:id="rId19"/>
    <p:sldId id="266" r:id="rId20"/>
    <p:sldId id="278" r:id="rId21"/>
    <p:sldId id="319" r:id="rId22"/>
    <p:sldId id="268" r:id="rId23"/>
    <p:sldId id="322" r:id="rId24"/>
    <p:sldId id="323" r:id="rId25"/>
    <p:sldId id="296" r:id="rId26"/>
    <p:sldId id="332" r:id="rId27"/>
    <p:sldId id="324" r:id="rId28"/>
    <p:sldId id="295" r:id="rId29"/>
    <p:sldId id="333" r:id="rId30"/>
    <p:sldId id="344" r:id="rId31"/>
    <p:sldId id="378" r:id="rId32"/>
    <p:sldId id="369" r:id="rId33"/>
    <p:sldId id="379" r:id="rId34"/>
    <p:sldId id="346" r:id="rId35"/>
    <p:sldId id="373" r:id="rId36"/>
    <p:sldId id="374" r:id="rId37"/>
    <p:sldId id="375" r:id="rId38"/>
    <p:sldId id="376" r:id="rId39"/>
    <p:sldId id="377" r:id="rId40"/>
    <p:sldId id="370" r:id="rId41"/>
  </p:sldIdLst>
  <p:sldSz cx="9144000" cy="6858000" type="screen4x3"/>
  <p:notesSz cx="6789738" cy="9929813"/>
  <p:defaultTextStyle>
    <a:defPPr>
      <a:defRPr lang="fr-FR"/>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44C"/>
    <a:srgbClr val="2B85A1"/>
    <a:srgbClr val="15B3B7"/>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4" autoAdjust="0"/>
    <p:restoredTop sz="86379" autoAdjust="0"/>
  </p:normalViewPr>
  <p:slideViewPr>
    <p:cSldViewPr>
      <p:cViewPr>
        <p:scale>
          <a:sx n="66" d="100"/>
          <a:sy n="66" d="100"/>
        </p:scale>
        <p:origin x="-594" y="-144"/>
      </p:cViewPr>
      <p:guideLst>
        <p:guide orient="horz" pos="2160"/>
        <p:guide pos="2880"/>
      </p:guideLst>
    </p:cSldViewPr>
  </p:slideViewPr>
  <p:outlineViewPr>
    <p:cViewPr>
      <p:scale>
        <a:sx n="33" d="100"/>
        <a:sy n="33" d="100"/>
      </p:scale>
      <p:origin x="0" y="3924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242" name="Rectangle 2"/>
          <p:cNvSpPr>
            <a:spLocks noGrp="1" noChangeArrowheads="1"/>
          </p:cNvSpPr>
          <p:nvPr>
            <p:ph type="hdr" sz="quarter"/>
          </p:nvPr>
        </p:nvSpPr>
        <p:spPr bwMode="auto">
          <a:xfrm>
            <a:off x="0" y="0"/>
            <a:ext cx="2941638"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138243" name="Rectangle 3"/>
          <p:cNvSpPr>
            <a:spLocks noGrp="1" noChangeArrowheads="1"/>
          </p:cNvSpPr>
          <p:nvPr>
            <p:ph type="dt" sz="quarter" idx="1"/>
          </p:nvPr>
        </p:nvSpPr>
        <p:spPr bwMode="auto">
          <a:xfrm>
            <a:off x="3846513" y="0"/>
            <a:ext cx="2941637"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138244" name="Rectangle 4"/>
          <p:cNvSpPr>
            <a:spLocks noGrp="1" noChangeArrowheads="1"/>
          </p:cNvSpPr>
          <p:nvPr>
            <p:ph type="ftr" sz="quarter" idx="2"/>
          </p:nvPr>
        </p:nvSpPr>
        <p:spPr bwMode="auto">
          <a:xfrm>
            <a:off x="0" y="9431338"/>
            <a:ext cx="2941638"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138245" name="Rectangle 5"/>
          <p:cNvSpPr>
            <a:spLocks noGrp="1" noChangeArrowheads="1"/>
          </p:cNvSpPr>
          <p:nvPr>
            <p:ph type="sldNum" sz="quarter" idx="3"/>
          </p:nvPr>
        </p:nvSpPr>
        <p:spPr bwMode="auto">
          <a:xfrm>
            <a:off x="3846513" y="9431338"/>
            <a:ext cx="2941637"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9C73C50-FF0C-4CA1-A397-2A568DC40B58}" type="slidenum">
              <a:rPr lang="fr-FR"/>
              <a:pPr/>
              <a:t>‹N°›</a:t>
            </a:fld>
            <a:endParaRPr lang="fr-FR"/>
          </a:p>
        </p:txBody>
      </p:sp>
    </p:spTree>
    <p:extLst>
      <p:ext uri="{BB962C8B-B14F-4D97-AF65-F5344CB8AC3E}">
        <p14:creationId xmlns:p14="http://schemas.microsoft.com/office/powerpoint/2010/main" val="3213788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41638"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13315" name="Rectangle 3"/>
          <p:cNvSpPr>
            <a:spLocks noGrp="1" noChangeArrowheads="1"/>
          </p:cNvSpPr>
          <p:nvPr>
            <p:ph type="dt" idx="1"/>
          </p:nvPr>
        </p:nvSpPr>
        <p:spPr bwMode="auto">
          <a:xfrm>
            <a:off x="3846513" y="0"/>
            <a:ext cx="2941637"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13316" name="Rectangle 4"/>
          <p:cNvSpPr>
            <a:spLocks noGrp="1" noRot="1" noChangeAspect="1" noChangeArrowheads="1" noTextEdit="1"/>
          </p:cNvSpPr>
          <p:nvPr>
            <p:ph type="sldImg" idx="2"/>
          </p:nvPr>
        </p:nvSpPr>
        <p:spPr bwMode="auto">
          <a:xfrm>
            <a:off x="912813" y="744538"/>
            <a:ext cx="4965700" cy="37242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317" name="Rectangle 5"/>
          <p:cNvSpPr>
            <a:spLocks noGrp="1" noChangeArrowheads="1"/>
          </p:cNvSpPr>
          <p:nvPr>
            <p:ph type="body" sz="quarter" idx="3"/>
          </p:nvPr>
        </p:nvSpPr>
        <p:spPr bwMode="auto">
          <a:xfrm>
            <a:off x="679450" y="4716463"/>
            <a:ext cx="5430838" cy="446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3318" name="Rectangle 6"/>
          <p:cNvSpPr>
            <a:spLocks noGrp="1" noChangeArrowheads="1"/>
          </p:cNvSpPr>
          <p:nvPr>
            <p:ph type="ftr" sz="quarter" idx="4"/>
          </p:nvPr>
        </p:nvSpPr>
        <p:spPr bwMode="auto">
          <a:xfrm>
            <a:off x="0" y="9431338"/>
            <a:ext cx="2941638"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13319" name="Rectangle 7"/>
          <p:cNvSpPr>
            <a:spLocks noGrp="1" noChangeArrowheads="1"/>
          </p:cNvSpPr>
          <p:nvPr>
            <p:ph type="sldNum" sz="quarter" idx="5"/>
          </p:nvPr>
        </p:nvSpPr>
        <p:spPr bwMode="auto">
          <a:xfrm>
            <a:off x="3846513" y="9431338"/>
            <a:ext cx="2941637"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EDF835C-BF2F-4F5C-8192-FBE96BF068FC}" type="slidenum">
              <a:rPr lang="fr-FR"/>
              <a:pPr/>
              <a:t>‹N°›</a:t>
            </a:fld>
            <a:endParaRPr lang="fr-FR"/>
          </a:p>
        </p:txBody>
      </p:sp>
    </p:spTree>
    <p:extLst>
      <p:ext uri="{BB962C8B-B14F-4D97-AF65-F5344CB8AC3E}">
        <p14:creationId xmlns:p14="http://schemas.microsoft.com/office/powerpoint/2010/main" val="27252931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63D2D3-2027-48AB-AA72-063018C8AF87}" type="slidenum">
              <a:rPr lang="fr-FR"/>
              <a:pPr/>
              <a:t>6</a:t>
            </a:fld>
            <a:endParaRPr lang="fr-FR"/>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480016-BB36-4915-BC42-B03CA2CD98C8}" type="slidenum">
              <a:rPr lang="fr-FR"/>
              <a:pPr/>
              <a:t>7</a:t>
            </a:fld>
            <a:endParaRPr lang="fr-F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F3F883-EDBA-4D8F-975A-C673A09C9F3E}" type="slidenum">
              <a:rPr lang="fr-FR"/>
              <a:pPr/>
              <a:t>8</a:t>
            </a:fld>
            <a:endParaRPr lang="fr-FR"/>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99022C-3335-4199-8AE9-3C748DB2DAD4}" type="slidenum">
              <a:rPr lang="fr-FR"/>
              <a:pPr/>
              <a:t>9</a:t>
            </a:fld>
            <a:endParaRPr lang="fr-FR"/>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30E649-2218-4A95-9BDB-D4610210D86E}" type="slidenum">
              <a:rPr lang="fr-FR"/>
              <a:pPr/>
              <a:t>10</a:t>
            </a:fld>
            <a:endParaRPr lang="fr-FR"/>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FB53B0-A4A9-40AE-BF19-6B1A96E087C2}" type="slidenum">
              <a:rPr lang="fr-FR"/>
              <a:pPr/>
              <a:t>11</a:t>
            </a:fld>
            <a:endParaRPr lang="fr-FR"/>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fr-FR" b="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91A432-22C5-4B9B-B042-D178B78FAFF5}" type="slidenum">
              <a:rPr lang="fr-FR"/>
              <a:pPr/>
              <a:t>12</a:t>
            </a:fld>
            <a:endParaRPr lang="fr-FR"/>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fr-FR" b="1"/>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780112-35C8-4E57-85A6-09775AF5DCD6}" type="slidenum">
              <a:rPr lang="fr-FR"/>
              <a:pPr/>
              <a:t>13</a:t>
            </a:fld>
            <a:endParaRPr lang="fr-F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C7AF54-7C06-4DA6-9EA8-FCD95B615EDB}" type="slidenum">
              <a:rPr lang="fr-FR"/>
              <a:pPr/>
              <a:t>14</a:t>
            </a:fld>
            <a:endParaRPr lang="fr-F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43B777-041A-4D78-A2C2-9694766A0F53}" type="slidenum">
              <a:rPr lang="fr-FR"/>
              <a:pPr/>
              <a:t>15</a:t>
            </a:fld>
            <a:endParaRPr lang="fr-F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99A918-40F7-471E-927A-3F397CAFCBB2}" type="slidenum">
              <a:rPr lang="fr-FR"/>
              <a:pPr/>
              <a:t>16</a:t>
            </a:fld>
            <a:endParaRPr lang="fr-F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2CF179-1572-40F9-A919-B78425E15302}" type="slidenum">
              <a:rPr lang="fr-FR"/>
              <a:pPr/>
              <a:t>18</a:t>
            </a:fld>
            <a:endParaRPr lang="fr-F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C82CF5-AAE1-47BD-A1E8-2498C979BE9B}" type="slidenum">
              <a:rPr lang="fr-FR"/>
              <a:pPr/>
              <a:t>19</a:t>
            </a:fld>
            <a:endParaRPr lang="fr-FR"/>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7BC999-46BF-47C3-99EC-D8F35E356EF0}" type="slidenum">
              <a:rPr lang="fr-FR"/>
              <a:pPr/>
              <a:t>20</a:t>
            </a:fld>
            <a:endParaRPr lang="fr-F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56C3D1-9E91-4AEB-97D6-8CF2505E4E40}" type="slidenum">
              <a:rPr lang="fr-FR"/>
              <a:pPr/>
              <a:t>21</a:t>
            </a:fld>
            <a:endParaRPr lang="fr-FR"/>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D2D4CA-B026-4871-9AA6-26DEE8D3F025}" type="slidenum">
              <a:rPr lang="fr-FR"/>
              <a:pPr/>
              <a:t>22</a:t>
            </a:fld>
            <a:endParaRPr lang="fr-FR"/>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C32495-8163-45BB-8061-5066C25980A5}" type="slidenum">
              <a:rPr lang="fr-FR"/>
              <a:pPr/>
              <a:t>23</a:t>
            </a:fld>
            <a:endParaRPr lang="fr-FR"/>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EA7432-AE07-4EB6-AA16-B1AD3C0E07C8}" type="slidenum">
              <a:rPr lang="fr-FR"/>
              <a:pPr/>
              <a:t>24</a:t>
            </a:fld>
            <a:endParaRPr lang="fr-FR"/>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294BA3-2694-432D-9CD5-1E672AB2946D}" type="slidenum">
              <a:rPr lang="fr-FR"/>
              <a:pPr/>
              <a:t>25</a:t>
            </a:fld>
            <a:endParaRPr lang="fr-F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C464BA-583B-40FF-A639-47D5152EA52C}" type="slidenum">
              <a:rPr lang="fr-FR"/>
              <a:pPr/>
              <a:t>26</a:t>
            </a:fld>
            <a:endParaRPr lang="fr-FR"/>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C464BA-583B-40FF-A639-47D5152EA52C}" type="slidenum">
              <a:rPr lang="fr-FR"/>
              <a:pPr/>
              <a:t>27</a:t>
            </a:fld>
            <a:endParaRPr lang="fr-FR"/>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C464BA-583B-40FF-A639-47D5152EA52C}" type="slidenum">
              <a:rPr lang="fr-FR"/>
              <a:pPr/>
              <a:t>29</a:t>
            </a:fld>
            <a:endParaRPr lang="fr-FR"/>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E990B-C2C1-47AD-B108-366A6464BF88}" type="slidenum">
              <a:rPr lang="fr-FR"/>
              <a:pPr/>
              <a:t>30</a:t>
            </a:fld>
            <a:endParaRPr lang="fr-F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E990B-C2C1-47AD-B108-366A6464BF88}" type="slidenum">
              <a:rPr lang="fr-FR"/>
              <a:pPr/>
              <a:t>32</a:t>
            </a:fld>
            <a:endParaRPr lang="fr-F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E990B-C2C1-47AD-B108-366A6464BF88}" type="slidenum">
              <a:rPr lang="fr-FR"/>
              <a:pPr/>
              <a:t>33</a:t>
            </a:fld>
            <a:endParaRPr lang="fr-F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E990B-C2C1-47AD-B108-366A6464BF88}" type="slidenum">
              <a:rPr lang="fr-FR"/>
              <a:pPr/>
              <a:t>34</a:t>
            </a:fld>
            <a:endParaRPr lang="fr-F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E990B-C2C1-47AD-B108-366A6464BF88}" type="slidenum">
              <a:rPr lang="fr-FR"/>
              <a:pPr/>
              <a:t>35</a:t>
            </a:fld>
            <a:endParaRPr lang="fr-F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E990B-C2C1-47AD-B108-366A6464BF88}" type="slidenum">
              <a:rPr lang="fr-FR"/>
              <a:pPr/>
              <a:t>36</a:t>
            </a:fld>
            <a:endParaRPr lang="fr-F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1524000" y="3413125"/>
            <a:ext cx="6961188" cy="1311275"/>
          </a:xfrm>
        </p:spPr>
        <p:txBody>
          <a:bodyPr anchor="t">
            <a:spAutoFit/>
          </a:bodyPr>
          <a:lstStyle>
            <a:lvl1pPr>
              <a:defRPr sz="4000">
                <a:solidFill>
                  <a:schemeClr val="bg1"/>
                </a:solidFill>
              </a:defRPr>
            </a:lvl1pPr>
          </a:lstStyle>
          <a:p>
            <a:pPr lvl="0"/>
            <a:r>
              <a:rPr lang="fr-FR" noProof="0" smtClean="0"/>
              <a:t>Cliquez pour modifier le style du titre du masque</a:t>
            </a:r>
          </a:p>
        </p:txBody>
      </p:sp>
      <p:sp>
        <p:nvSpPr>
          <p:cNvPr id="3075" name="Rectangle 3"/>
          <p:cNvSpPr>
            <a:spLocks noGrp="1" noChangeArrowheads="1"/>
          </p:cNvSpPr>
          <p:nvPr>
            <p:ph type="subTitle" idx="1"/>
          </p:nvPr>
        </p:nvSpPr>
        <p:spPr>
          <a:xfrm>
            <a:off x="2057400" y="4953000"/>
            <a:ext cx="6400800" cy="1143000"/>
          </a:xfrm>
        </p:spPr>
        <p:txBody>
          <a:bodyPr/>
          <a:lstStyle>
            <a:lvl1pPr marL="0" indent="0" algn="r">
              <a:buFontTx/>
              <a:buNone/>
              <a:defRPr>
                <a:solidFill>
                  <a:schemeClr val="bg1"/>
                </a:solidFill>
              </a:defRPr>
            </a:lvl1pPr>
          </a:lstStyle>
          <a:p>
            <a:pPr lvl="0"/>
            <a:r>
              <a:rPr lang="fr-FR" noProof="0" smtClean="0"/>
              <a:t>Cliquez pour modifier le style des sous-titres du masque</a:t>
            </a:r>
          </a:p>
        </p:txBody>
      </p:sp>
      <p:sp>
        <p:nvSpPr>
          <p:cNvPr id="3076" name="Rectangle 4"/>
          <p:cNvSpPr>
            <a:spLocks noGrp="1" noChangeArrowheads="1"/>
          </p:cNvSpPr>
          <p:nvPr>
            <p:ph type="dt" sz="half" idx="2"/>
          </p:nvPr>
        </p:nvSpPr>
        <p:spPr/>
        <p:txBody>
          <a:bodyPr/>
          <a:lstStyle>
            <a:lvl1pPr>
              <a:defRPr/>
            </a:lvl1pPr>
          </a:lstStyle>
          <a:p>
            <a:endParaRPr lang="fr-FR"/>
          </a:p>
        </p:txBody>
      </p:sp>
      <p:sp>
        <p:nvSpPr>
          <p:cNvPr id="3077" name="Rectangle 5"/>
          <p:cNvSpPr>
            <a:spLocks noGrp="1" noChangeArrowheads="1"/>
          </p:cNvSpPr>
          <p:nvPr>
            <p:ph type="ftr" sz="quarter" idx="3"/>
          </p:nvPr>
        </p:nvSpPr>
        <p:spPr/>
        <p:txBody>
          <a:bodyPr/>
          <a:lstStyle>
            <a:lvl1pPr>
              <a:defRPr/>
            </a:lvl1pPr>
          </a:lstStyle>
          <a:p>
            <a:endParaRPr lang="fr-FR"/>
          </a:p>
        </p:txBody>
      </p:sp>
      <p:sp>
        <p:nvSpPr>
          <p:cNvPr id="3078" name="Rectangle 6"/>
          <p:cNvSpPr>
            <a:spLocks noGrp="1" noChangeArrowheads="1"/>
          </p:cNvSpPr>
          <p:nvPr>
            <p:ph type="sldNum" sz="quarter" idx="4"/>
          </p:nvPr>
        </p:nvSpPr>
        <p:spPr/>
        <p:txBody>
          <a:bodyPr/>
          <a:lstStyle>
            <a:lvl1pPr>
              <a:defRPr/>
            </a:lvl1pPr>
          </a:lstStyle>
          <a:p>
            <a:fld id="{EED52B6D-D1A0-4C36-9BAA-F8CCFEF03884}" type="slidenum">
              <a:rPr lang="fr-F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72028ECA-B6F1-4563-9EE1-EF49044FFFE4}" type="slidenum">
              <a:rPr lang="fr-FR"/>
              <a:pPr/>
              <a:t>‹N°›</a:t>
            </a:fld>
            <a:endParaRPr lang="fr-FR"/>
          </a:p>
        </p:txBody>
      </p:sp>
    </p:spTree>
    <p:extLst>
      <p:ext uri="{BB962C8B-B14F-4D97-AF65-F5344CB8AC3E}">
        <p14:creationId xmlns:p14="http://schemas.microsoft.com/office/powerpoint/2010/main" val="2534517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969AB4B8-6EFE-4DDD-B131-A62D660FC7A8}" type="slidenum">
              <a:rPr lang="fr-FR"/>
              <a:pPr/>
              <a:t>‹N°›</a:t>
            </a:fld>
            <a:endParaRPr lang="fr-FR"/>
          </a:p>
        </p:txBody>
      </p:sp>
    </p:spTree>
    <p:extLst>
      <p:ext uri="{BB962C8B-B14F-4D97-AF65-F5344CB8AC3E}">
        <p14:creationId xmlns:p14="http://schemas.microsoft.com/office/powerpoint/2010/main" val="3506596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77838" y="2362200"/>
            <a:ext cx="4065587" cy="2687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95825" y="2362200"/>
            <a:ext cx="4067175" cy="2687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E06B77A6-0890-405D-9891-D30485A2B6D2}" type="slidenum">
              <a:rPr lang="fr-FR"/>
              <a:pPr/>
              <a:t>‹N°›</a:t>
            </a:fld>
            <a:endParaRPr lang="fr-FR"/>
          </a:p>
        </p:txBody>
      </p:sp>
    </p:spTree>
    <p:extLst>
      <p:ext uri="{BB962C8B-B14F-4D97-AF65-F5344CB8AC3E}">
        <p14:creationId xmlns:p14="http://schemas.microsoft.com/office/powerpoint/2010/main" val="3845152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fr-FR"/>
          </a:p>
        </p:txBody>
      </p:sp>
      <p:sp>
        <p:nvSpPr>
          <p:cNvPr id="8" name="Espace réservé du pied de page 7"/>
          <p:cNvSpPr>
            <a:spLocks noGrp="1"/>
          </p:cNvSpPr>
          <p:nvPr>
            <p:ph type="ftr" sz="quarter" idx="11"/>
          </p:nvPr>
        </p:nvSpPr>
        <p:spPr/>
        <p:txBody>
          <a:bodyPr/>
          <a:lstStyle>
            <a:lvl1pPr>
              <a:defRPr/>
            </a:lvl1pPr>
          </a:lstStyle>
          <a:p>
            <a:endParaRPr lang="fr-FR"/>
          </a:p>
        </p:txBody>
      </p:sp>
      <p:sp>
        <p:nvSpPr>
          <p:cNvPr id="9" name="Espace réservé du numéro de diapositive 8"/>
          <p:cNvSpPr>
            <a:spLocks noGrp="1"/>
          </p:cNvSpPr>
          <p:nvPr>
            <p:ph type="sldNum" sz="quarter" idx="12"/>
          </p:nvPr>
        </p:nvSpPr>
        <p:spPr/>
        <p:txBody>
          <a:bodyPr/>
          <a:lstStyle>
            <a:lvl1pPr>
              <a:defRPr/>
            </a:lvl1pPr>
          </a:lstStyle>
          <a:p>
            <a:fld id="{114846B1-6B3B-4044-9FC0-1B3787F18583}" type="slidenum">
              <a:rPr lang="fr-FR"/>
              <a:pPr/>
              <a:t>‹N°›</a:t>
            </a:fld>
            <a:endParaRPr lang="fr-FR"/>
          </a:p>
        </p:txBody>
      </p:sp>
    </p:spTree>
    <p:extLst>
      <p:ext uri="{BB962C8B-B14F-4D97-AF65-F5344CB8AC3E}">
        <p14:creationId xmlns:p14="http://schemas.microsoft.com/office/powerpoint/2010/main" val="2688910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fr-FR"/>
          </a:p>
        </p:txBody>
      </p:sp>
      <p:sp>
        <p:nvSpPr>
          <p:cNvPr id="4" name="Espace réservé du pied de page 3"/>
          <p:cNvSpPr>
            <a:spLocks noGrp="1"/>
          </p:cNvSpPr>
          <p:nvPr>
            <p:ph type="ftr" sz="quarter" idx="11"/>
          </p:nvPr>
        </p:nvSpPr>
        <p:spPr/>
        <p:txBody>
          <a:bodyPr/>
          <a:lstStyle>
            <a:lvl1pPr>
              <a:defRPr/>
            </a:lvl1pPr>
          </a:lstStyle>
          <a:p>
            <a:endParaRPr lang="fr-FR"/>
          </a:p>
        </p:txBody>
      </p:sp>
      <p:sp>
        <p:nvSpPr>
          <p:cNvPr id="5" name="Espace réservé du numéro de diapositive 4"/>
          <p:cNvSpPr>
            <a:spLocks noGrp="1"/>
          </p:cNvSpPr>
          <p:nvPr>
            <p:ph type="sldNum" sz="quarter" idx="12"/>
          </p:nvPr>
        </p:nvSpPr>
        <p:spPr/>
        <p:txBody>
          <a:bodyPr/>
          <a:lstStyle>
            <a:lvl1pPr>
              <a:defRPr/>
            </a:lvl1pPr>
          </a:lstStyle>
          <a:p>
            <a:fld id="{258E0026-3C67-4A28-8D88-D06D2D5A3707}" type="slidenum">
              <a:rPr lang="fr-FR"/>
              <a:pPr/>
              <a:t>‹N°›</a:t>
            </a:fld>
            <a:endParaRPr lang="fr-FR"/>
          </a:p>
        </p:txBody>
      </p:sp>
    </p:spTree>
    <p:extLst>
      <p:ext uri="{BB962C8B-B14F-4D97-AF65-F5344CB8AC3E}">
        <p14:creationId xmlns:p14="http://schemas.microsoft.com/office/powerpoint/2010/main" val="3644966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fr-FR"/>
          </a:p>
        </p:txBody>
      </p:sp>
      <p:sp>
        <p:nvSpPr>
          <p:cNvPr id="3" name="Espace réservé du pied de page 2"/>
          <p:cNvSpPr>
            <a:spLocks noGrp="1"/>
          </p:cNvSpPr>
          <p:nvPr>
            <p:ph type="ftr" sz="quarter" idx="11"/>
          </p:nvPr>
        </p:nvSpPr>
        <p:spPr/>
        <p:txBody>
          <a:bodyPr/>
          <a:lstStyle>
            <a:lvl1pPr>
              <a:defRPr/>
            </a:lvl1pPr>
          </a:lstStyle>
          <a:p>
            <a:endParaRPr lang="fr-FR"/>
          </a:p>
        </p:txBody>
      </p:sp>
      <p:sp>
        <p:nvSpPr>
          <p:cNvPr id="4" name="Espace réservé du numéro de diapositive 3"/>
          <p:cNvSpPr>
            <a:spLocks noGrp="1"/>
          </p:cNvSpPr>
          <p:nvPr>
            <p:ph type="sldNum" sz="quarter" idx="12"/>
          </p:nvPr>
        </p:nvSpPr>
        <p:spPr/>
        <p:txBody>
          <a:bodyPr/>
          <a:lstStyle>
            <a:lvl1pPr>
              <a:defRPr/>
            </a:lvl1pPr>
          </a:lstStyle>
          <a:p>
            <a:fld id="{B958FBCE-D89B-4F73-8E7E-CCED245015DC}" type="slidenum">
              <a:rPr lang="fr-FR"/>
              <a:pPr/>
              <a:t>‹N°›</a:t>
            </a:fld>
            <a:endParaRPr lang="fr-FR"/>
          </a:p>
        </p:txBody>
      </p:sp>
    </p:spTree>
    <p:extLst>
      <p:ext uri="{BB962C8B-B14F-4D97-AF65-F5344CB8AC3E}">
        <p14:creationId xmlns:p14="http://schemas.microsoft.com/office/powerpoint/2010/main" val="3770282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DFED3821-3CF7-4867-A3D7-9AED21B1B9B7}" type="slidenum">
              <a:rPr lang="fr-FR"/>
              <a:pPr/>
              <a:t>‹N°›</a:t>
            </a:fld>
            <a:endParaRPr lang="fr-FR"/>
          </a:p>
        </p:txBody>
      </p:sp>
    </p:spTree>
    <p:extLst>
      <p:ext uri="{BB962C8B-B14F-4D97-AF65-F5344CB8AC3E}">
        <p14:creationId xmlns:p14="http://schemas.microsoft.com/office/powerpoint/2010/main" val="2328871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fr-FR"/>
          </a:p>
        </p:txBody>
      </p:sp>
      <p:sp>
        <p:nvSpPr>
          <p:cNvPr id="6" name="Espace réservé du pied de page 5"/>
          <p:cNvSpPr>
            <a:spLocks noGrp="1"/>
          </p:cNvSpPr>
          <p:nvPr>
            <p:ph type="ftr" sz="quarter" idx="11"/>
          </p:nvPr>
        </p:nvSpPr>
        <p:spPr/>
        <p:txBody>
          <a:bodyPr/>
          <a:lstStyle>
            <a:lvl1pPr>
              <a:defRPr/>
            </a:lvl1pPr>
          </a:lstStyle>
          <a:p>
            <a:endParaRPr lang="fr-FR"/>
          </a:p>
        </p:txBody>
      </p:sp>
      <p:sp>
        <p:nvSpPr>
          <p:cNvPr id="7" name="Espace réservé du numéro de diapositive 6"/>
          <p:cNvSpPr>
            <a:spLocks noGrp="1"/>
          </p:cNvSpPr>
          <p:nvPr>
            <p:ph type="sldNum" sz="quarter" idx="12"/>
          </p:nvPr>
        </p:nvSpPr>
        <p:spPr/>
        <p:txBody>
          <a:bodyPr/>
          <a:lstStyle>
            <a:lvl1pPr>
              <a:defRPr/>
            </a:lvl1pPr>
          </a:lstStyle>
          <a:p>
            <a:fld id="{AE35155C-3C54-4D08-BCD3-1D89377ABC9D}" type="slidenum">
              <a:rPr lang="fr-FR"/>
              <a:pPr/>
              <a:t>‹N°›</a:t>
            </a:fld>
            <a:endParaRPr lang="fr-FR"/>
          </a:p>
        </p:txBody>
      </p:sp>
    </p:spTree>
    <p:extLst>
      <p:ext uri="{BB962C8B-B14F-4D97-AF65-F5344CB8AC3E}">
        <p14:creationId xmlns:p14="http://schemas.microsoft.com/office/powerpoint/2010/main" val="1598634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9FB0121D-D715-4620-A18A-908D72AA757F}" type="slidenum">
              <a:rPr lang="fr-FR"/>
              <a:pPr/>
              <a:t>‹N°›</a:t>
            </a:fld>
            <a:endParaRPr lang="fr-FR"/>
          </a:p>
        </p:txBody>
      </p:sp>
    </p:spTree>
    <p:extLst>
      <p:ext uri="{BB962C8B-B14F-4D97-AF65-F5344CB8AC3E}">
        <p14:creationId xmlns:p14="http://schemas.microsoft.com/office/powerpoint/2010/main" val="197950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92900" y="609600"/>
            <a:ext cx="2070100" cy="44402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77838" y="609600"/>
            <a:ext cx="6062662" cy="44402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fr-FR"/>
          </a:p>
        </p:txBody>
      </p:sp>
      <p:sp>
        <p:nvSpPr>
          <p:cNvPr id="5" name="Espace réservé du pied de page 4"/>
          <p:cNvSpPr>
            <a:spLocks noGrp="1"/>
          </p:cNvSpPr>
          <p:nvPr>
            <p:ph type="ftr" sz="quarter" idx="11"/>
          </p:nvPr>
        </p:nvSpPr>
        <p:spPr/>
        <p:txBody>
          <a:bodyPr/>
          <a:lstStyle>
            <a:lvl1pPr>
              <a:defRPr/>
            </a:lvl1pPr>
          </a:lstStyle>
          <a:p>
            <a:endParaRPr lang="fr-FR"/>
          </a:p>
        </p:txBody>
      </p:sp>
      <p:sp>
        <p:nvSpPr>
          <p:cNvPr id="6" name="Espace réservé du numéro de diapositive 5"/>
          <p:cNvSpPr>
            <a:spLocks noGrp="1"/>
          </p:cNvSpPr>
          <p:nvPr>
            <p:ph type="sldNum" sz="quarter" idx="12"/>
          </p:nvPr>
        </p:nvSpPr>
        <p:spPr/>
        <p:txBody>
          <a:bodyPr/>
          <a:lstStyle>
            <a:lvl1pPr>
              <a:defRPr/>
            </a:lvl1pPr>
          </a:lstStyle>
          <a:p>
            <a:fld id="{0736ACB0-C10A-4143-8044-C9D6A23DF1F8}" type="slidenum">
              <a:rPr lang="fr-FR"/>
              <a:pPr/>
              <a:t>‹N°›</a:t>
            </a:fld>
            <a:endParaRPr lang="fr-FR"/>
          </a:p>
        </p:txBody>
      </p:sp>
    </p:spTree>
    <p:extLst>
      <p:ext uri="{BB962C8B-B14F-4D97-AF65-F5344CB8AC3E}">
        <p14:creationId xmlns:p14="http://schemas.microsoft.com/office/powerpoint/2010/main" val="4108479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3657600" y="609600"/>
            <a:ext cx="5105400" cy="1143000"/>
          </a:xfrm>
        </p:spPr>
        <p:txBody>
          <a:bodyPr/>
          <a:lstStyle/>
          <a:p>
            <a:r>
              <a:rPr lang="fr-FR" smtClean="0"/>
              <a:t>Modifiez le style du titre</a:t>
            </a:r>
            <a:endParaRPr lang="fr-FR"/>
          </a:p>
        </p:txBody>
      </p:sp>
      <p:sp>
        <p:nvSpPr>
          <p:cNvPr id="3" name="Espace réservé du texte 2"/>
          <p:cNvSpPr>
            <a:spLocks noGrp="1"/>
          </p:cNvSpPr>
          <p:nvPr>
            <p:ph type="body" sz="half" idx="1"/>
          </p:nvPr>
        </p:nvSpPr>
        <p:spPr>
          <a:xfrm>
            <a:off x="477838" y="2362200"/>
            <a:ext cx="4065587" cy="26876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95825" y="2362200"/>
            <a:ext cx="4067175" cy="26876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685800" y="6248400"/>
            <a:ext cx="1905000" cy="457200"/>
          </a:xfrm>
        </p:spPr>
        <p:txBody>
          <a:bodyPr/>
          <a:lstStyle>
            <a:lvl1pPr>
              <a:defRPr/>
            </a:lvl1pPr>
          </a:lstStyle>
          <a:p>
            <a:endParaRPr lang="fr-FR"/>
          </a:p>
        </p:txBody>
      </p:sp>
      <p:sp>
        <p:nvSpPr>
          <p:cNvPr id="6" name="Espace réservé du pied de page 5"/>
          <p:cNvSpPr>
            <a:spLocks noGrp="1"/>
          </p:cNvSpPr>
          <p:nvPr>
            <p:ph type="ftr" sz="quarter" idx="11"/>
          </p:nvPr>
        </p:nvSpPr>
        <p:spPr>
          <a:xfrm>
            <a:off x="3124200" y="6248400"/>
            <a:ext cx="2895600" cy="457200"/>
          </a:xfrm>
        </p:spPr>
        <p:txBody>
          <a:bodyPr/>
          <a:lstStyle>
            <a:lvl1pPr>
              <a:defRPr/>
            </a:lvl1pPr>
          </a:lstStyle>
          <a:p>
            <a:endParaRPr lang="fr-FR"/>
          </a:p>
        </p:txBody>
      </p:sp>
      <p:sp>
        <p:nvSpPr>
          <p:cNvPr id="7" name="Espace réservé du numéro de diapositive 6"/>
          <p:cNvSpPr>
            <a:spLocks noGrp="1"/>
          </p:cNvSpPr>
          <p:nvPr>
            <p:ph type="sldNum" sz="quarter" idx="12"/>
          </p:nvPr>
        </p:nvSpPr>
        <p:spPr>
          <a:xfrm>
            <a:off x="6553200" y="6248400"/>
            <a:ext cx="1905000" cy="457200"/>
          </a:xfrm>
        </p:spPr>
        <p:txBody>
          <a:bodyPr/>
          <a:lstStyle>
            <a:lvl1pPr>
              <a:defRPr/>
            </a:lvl1pPr>
          </a:lstStyle>
          <a:p>
            <a:fld id="{E0D8267A-6B24-4215-8101-130B046B7BF9}" type="slidenum">
              <a:rPr lang="fr-FR"/>
              <a:pPr/>
              <a:t>‹N°›</a:t>
            </a:fld>
            <a:endParaRPr lang="fr-FR"/>
          </a:p>
        </p:txBody>
      </p:sp>
    </p:spTree>
    <p:extLst>
      <p:ext uri="{BB962C8B-B14F-4D97-AF65-F5344CB8AC3E}">
        <p14:creationId xmlns:p14="http://schemas.microsoft.com/office/powerpoint/2010/main" val="2651511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99563" cy="6948488"/>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3657600" y="609600"/>
            <a:ext cx="510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 du masque</a:t>
            </a:r>
          </a:p>
        </p:txBody>
      </p:sp>
      <p:sp>
        <p:nvSpPr>
          <p:cNvPr id="1027" name="Rectangle 3"/>
          <p:cNvSpPr>
            <a:spLocks noGrp="1" noChangeArrowheads="1"/>
          </p:cNvSpPr>
          <p:nvPr>
            <p:ph type="body" idx="1"/>
          </p:nvPr>
        </p:nvSpPr>
        <p:spPr bwMode="auto">
          <a:xfrm>
            <a:off x="477838" y="2362200"/>
            <a:ext cx="8285162" cy="268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0B313C2-8F0E-4CBE-99E6-B2EA5B1EE5A5}" type="slidenum">
              <a:rPr lang="fr-F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r" rtl="0" eaLnBrk="0" fontAlgn="base" hangingPunct="0">
        <a:spcBef>
          <a:spcPct val="0"/>
        </a:spcBef>
        <a:spcAft>
          <a:spcPct val="0"/>
        </a:spcAft>
        <a:defRPr sz="2400">
          <a:solidFill>
            <a:srgbClr val="CC3300"/>
          </a:solidFill>
          <a:latin typeface="+mj-lt"/>
          <a:ea typeface="+mj-ea"/>
          <a:cs typeface="+mj-cs"/>
        </a:defRPr>
      </a:lvl1pPr>
      <a:lvl2pPr algn="r" rtl="0" eaLnBrk="0" fontAlgn="base" hangingPunct="0">
        <a:spcBef>
          <a:spcPct val="0"/>
        </a:spcBef>
        <a:spcAft>
          <a:spcPct val="0"/>
        </a:spcAft>
        <a:defRPr sz="2400">
          <a:solidFill>
            <a:srgbClr val="CC3300"/>
          </a:solidFill>
          <a:latin typeface="Arial Black" pitchFamily="34" charset="0"/>
        </a:defRPr>
      </a:lvl2pPr>
      <a:lvl3pPr algn="r" rtl="0" eaLnBrk="0" fontAlgn="base" hangingPunct="0">
        <a:spcBef>
          <a:spcPct val="0"/>
        </a:spcBef>
        <a:spcAft>
          <a:spcPct val="0"/>
        </a:spcAft>
        <a:defRPr sz="2400">
          <a:solidFill>
            <a:srgbClr val="CC3300"/>
          </a:solidFill>
          <a:latin typeface="Arial Black" pitchFamily="34" charset="0"/>
        </a:defRPr>
      </a:lvl3pPr>
      <a:lvl4pPr algn="r" rtl="0" eaLnBrk="0" fontAlgn="base" hangingPunct="0">
        <a:spcBef>
          <a:spcPct val="0"/>
        </a:spcBef>
        <a:spcAft>
          <a:spcPct val="0"/>
        </a:spcAft>
        <a:defRPr sz="2400">
          <a:solidFill>
            <a:srgbClr val="CC3300"/>
          </a:solidFill>
          <a:latin typeface="Arial Black" pitchFamily="34" charset="0"/>
        </a:defRPr>
      </a:lvl4pPr>
      <a:lvl5pPr algn="r" rtl="0" eaLnBrk="0" fontAlgn="base" hangingPunct="0">
        <a:spcBef>
          <a:spcPct val="0"/>
        </a:spcBef>
        <a:spcAft>
          <a:spcPct val="0"/>
        </a:spcAft>
        <a:defRPr sz="2400">
          <a:solidFill>
            <a:srgbClr val="CC3300"/>
          </a:solidFill>
          <a:latin typeface="Arial Black" pitchFamily="34" charset="0"/>
        </a:defRPr>
      </a:lvl5pPr>
      <a:lvl6pPr marL="457200" algn="r" rtl="0" eaLnBrk="0" fontAlgn="base" hangingPunct="0">
        <a:spcBef>
          <a:spcPct val="0"/>
        </a:spcBef>
        <a:spcAft>
          <a:spcPct val="0"/>
        </a:spcAft>
        <a:defRPr sz="2400">
          <a:solidFill>
            <a:srgbClr val="CC3300"/>
          </a:solidFill>
          <a:latin typeface="Arial Black" pitchFamily="34" charset="0"/>
        </a:defRPr>
      </a:lvl6pPr>
      <a:lvl7pPr marL="914400" algn="r" rtl="0" eaLnBrk="0" fontAlgn="base" hangingPunct="0">
        <a:spcBef>
          <a:spcPct val="0"/>
        </a:spcBef>
        <a:spcAft>
          <a:spcPct val="0"/>
        </a:spcAft>
        <a:defRPr sz="2400">
          <a:solidFill>
            <a:srgbClr val="CC3300"/>
          </a:solidFill>
          <a:latin typeface="Arial Black" pitchFamily="34" charset="0"/>
        </a:defRPr>
      </a:lvl7pPr>
      <a:lvl8pPr marL="1371600" algn="r" rtl="0" eaLnBrk="0" fontAlgn="base" hangingPunct="0">
        <a:spcBef>
          <a:spcPct val="0"/>
        </a:spcBef>
        <a:spcAft>
          <a:spcPct val="0"/>
        </a:spcAft>
        <a:defRPr sz="2400">
          <a:solidFill>
            <a:srgbClr val="CC3300"/>
          </a:solidFill>
          <a:latin typeface="Arial Black" pitchFamily="34" charset="0"/>
        </a:defRPr>
      </a:lvl8pPr>
      <a:lvl9pPr marL="1828800" algn="r" rtl="0" eaLnBrk="0" fontAlgn="base" hangingPunct="0">
        <a:spcBef>
          <a:spcPct val="0"/>
        </a:spcBef>
        <a:spcAft>
          <a:spcPct val="0"/>
        </a:spcAft>
        <a:defRPr sz="2400">
          <a:solidFill>
            <a:srgbClr val="CC3300"/>
          </a:solidFill>
          <a:latin typeface="Arial Black" pitchFamily="34" charset="0"/>
        </a:defRPr>
      </a:lvl9pPr>
    </p:titleStyle>
    <p:bodyStyle>
      <a:lvl1pPr marL="342900" indent="-342900" algn="l" rtl="0" eaLnBrk="0" fontAlgn="base" hangingPunct="0">
        <a:spcBef>
          <a:spcPct val="20000"/>
        </a:spcBef>
        <a:spcAft>
          <a:spcPct val="0"/>
        </a:spcAft>
        <a:buClr>
          <a:srgbClr val="CC3300"/>
        </a:buClr>
        <a:buChar char="•"/>
        <a:defRPr sz="3000" b="1">
          <a:solidFill>
            <a:schemeClr val="tx1"/>
          </a:solidFill>
          <a:latin typeface="+mn-lt"/>
          <a:ea typeface="+mn-ea"/>
          <a:cs typeface="+mn-cs"/>
        </a:defRPr>
      </a:lvl1pPr>
      <a:lvl2pPr marL="742950" indent="-285750" algn="l" rtl="0" eaLnBrk="0" fontAlgn="base" hangingPunct="0">
        <a:spcBef>
          <a:spcPct val="20000"/>
        </a:spcBef>
        <a:spcAft>
          <a:spcPct val="0"/>
        </a:spcAft>
        <a:buClr>
          <a:srgbClr val="15B3B7"/>
        </a:buClr>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4"/>
          </p:nvPr>
        </p:nvSpPr>
        <p:spPr/>
        <p:txBody>
          <a:bodyPr/>
          <a:lstStyle/>
          <a:p>
            <a:fld id="{2F7F2384-ED2A-4538-AE30-D38BDA47662B}" type="slidenum">
              <a:rPr lang="fr-FR"/>
              <a:pPr/>
              <a:t>1</a:t>
            </a:fld>
            <a:endParaRPr lang="fr-FR"/>
          </a:p>
        </p:txBody>
      </p:sp>
      <p:sp>
        <p:nvSpPr>
          <p:cNvPr id="8194" name="Rectangle 2"/>
          <p:cNvSpPr>
            <a:spLocks noGrp="1" noChangeArrowheads="1"/>
          </p:cNvSpPr>
          <p:nvPr>
            <p:ph type="ctrTitle"/>
          </p:nvPr>
        </p:nvSpPr>
        <p:spPr>
          <a:xfrm>
            <a:off x="1524000" y="3413125"/>
            <a:ext cx="6961188" cy="1323439"/>
          </a:xfrm>
        </p:spPr>
        <p:txBody>
          <a:bodyPr/>
          <a:lstStyle/>
          <a:p>
            <a:r>
              <a:rPr lang="fr-FR" dirty="0" smtClean="0">
                <a:solidFill>
                  <a:schemeClr val="tx1">
                    <a:lumMod val="65000"/>
                    <a:lumOff val="35000"/>
                  </a:schemeClr>
                </a:solidFill>
                <a:latin typeface="Cambria" pitchFamily="18" charset="0"/>
              </a:rPr>
              <a:t>The French </a:t>
            </a:r>
            <a:r>
              <a:rPr lang="fr-FR" dirty="0" err="1">
                <a:solidFill>
                  <a:schemeClr val="tx1">
                    <a:lumMod val="65000"/>
                    <a:lumOff val="35000"/>
                  </a:schemeClr>
                </a:solidFill>
                <a:latin typeface="Cambria" pitchFamily="18" charset="0"/>
              </a:rPr>
              <a:t>Banking</a:t>
            </a:r>
            <a:r>
              <a:rPr lang="fr-FR" dirty="0">
                <a:solidFill>
                  <a:schemeClr val="tx1">
                    <a:lumMod val="65000"/>
                    <a:lumOff val="35000"/>
                  </a:schemeClr>
                </a:solidFill>
                <a:latin typeface="Cambria" pitchFamily="18" charset="0"/>
              </a:rPr>
              <a:t> </a:t>
            </a:r>
            <a:r>
              <a:rPr lang="fr-FR" dirty="0" err="1" smtClean="0">
                <a:solidFill>
                  <a:schemeClr val="tx1">
                    <a:lumMod val="65000"/>
                    <a:lumOff val="35000"/>
                  </a:schemeClr>
                </a:solidFill>
                <a:latin typeface="Cambria" pitchFamily="18" charset="0"/>
              </a:rPr>
              <a:t>Sector</a:t>
            </a:r>
            <a:r>
              <a:rPr lang="fr-FR" dirty="0" smtClean="0">
                <a:solidFill>
                  <a:schemeClr val="tx1">
                    <a:lumMod val="65000"/>
                    <a:lumOff val="35000"/>
                  </a:schemeClr>
                </a:solidFill>
                <a:latin typeface="Cambria" pitchFamily="18" charset="0"/>
              </a:rPr>
              <a:t>, </a:t>
            </a:r>
            <a:r>
              <a:rPr lang="fr-FR" dirty="0" err="1" smtClean="0">
                <a:solidFill>
                  <a:schemeClr val="tx1">
                    <a:lumMod val="65000"/>
                    <a:lumOff val="35000"/>
                  </a:schemeClr>
                </a:solidFill>
                <a:latin typeface="Cambria" pitchFamily="18" charset="0"/>
              </a:rPr>
              <a:t>Arab</a:t>
            </a:r>
            <a:r>
              <a:rPr lang="fr-FR" dirty="0" smtClean="0">
                <a:solidFill>
                  <a:schemeClr val="tx1">
                    <a:lumMod val="65000"/>
                    <a:lumOff val="35000"/>
                  </a:schemeClr>
                </a:solidFill>
                <a:latin typeface="Cambria" pitchFamily="18" charset="0"/>
              </a:rPr>
              <a:t> </a:t>
            </a:r>
            <a:r>
              <a:rPr lang="fr-FR" dirty="0" err="1" smtClean="0">
                <a:solidFill>
                  <a:schemeClr val="tx1">
                    <a:lumMod val="65000"/>
                    <a:lumOff val="35000"/>
                  </a:schemeClr>
                </a:solidFill>
                <a:latin typeface="Cambria" pitchFamily="18" charset="0"/>
              </a:rPr>
              <a:t>banks</a:t>
            </a:r>
            <a:r>
              <a:rPr lang="fr-FR" dirty="0" smtClean="0">
                <a:solidFill>
                  <a:schemeClr val="tx1">
                    <a:lumMod val="65000"/>
                    <a:lumOff val="35000"/>
                  </a:schemeClr>
                </a:solidFill>
                <a:latin typeface="Cambria" pitchFamily="18" charset="0"/>
              </a:rPr>
              <a:t> </a:t>
            </a:r>
            <a:r>
              <a:rPr lang="fr-FR" smtClean="0">
                <a:solidFill>
                  <a:schemeClr val="tx1">
                    <a:lumMod val="65000"/>
                    <a:lumOff val="35000"/>
                  </a:schemeClr>
                </a:solidFill>
                <a:latin typeface="Cambria" pitchFamily="18" charset="0"/>
              </a:rPr>
              <a:t>and Iraq</a:t>
            </a:r>
            <a:endParaRPr lang="fr-FR" dirty="0">
              <a:solidFill>
                <a:schemeClr val="tx1">
                  <a:lumMod val="65000"/>
                  <a:lumOff val="35000"/>
                </a:schemeClr>
              </a:solidFill>
              <a:latin typeface="Cambria" pitchFamily="18" charset="0"/>
            </a:endParaRPr>
          </a:p>
        </p:txBody>
      </p:sp>
      <p:sp>
        <p:nvSpPr>
          <p:cNvPr id="8195" name="Rectangle 3"/>
          <p:cNvSpPr>
            <a:spLocks noGrp="1" noChangeArrowheads="1"/>
          </p:cNvSpPr>
          <p:nvPr>
            <p:ph type="subTitle" idx="1"/>
          </p:nvPr>
        </p:nvSpPr>
        <p:spPr>
          <a:xfrm>
            <a:off x="2057400" y="4953000"/>
            <a:ext cx="6400800" cy="1034129"/>
          </a:xfrm>
        </p:spPr>
        <p:txBody>
          <a:bodyPr/>
          <a:lstStyle/>
          <a:p>
            <a:r>
              <a:rPr lang="fr-FR" sz="1800" i="1" dirty="0" smtClean="0">
                <a:solidFill>
                  <a:schemeClr val="tx1">
                    <a:lumMod val="65000"/>
                    <a:lumOff val="35000"/>
                  </a:schemeClr>
                </a:solidFill>
                <a:latin typeface="Cambria" pitchFamily="18" charset="0"/>
              </a:rPr>
              <a:t>Dr Estelle Brack</a:t>
            </a:r>
            <a:endParaRPr lang="fr-FR" sz="1800" i="1" dirty="0" smtClean="0">
              <a:solidFill>
                <a:schemeClr val="tx1">
                  <a:lumMod val="65000"/>
                  <a:lumOff val="35000"/>
                </a:schemeClr>
              </a:solidFill>
              <a:latin typeface="Cambria" pitchFamily="18" charset="0"/>
            </a:endParaRPr>
          </a:p>
          <a:p>
            <a:r>
              <a:rPr lang="fr-FR" sz="1800" i="1" dirty="0" err="1" smtClean="0">
                <a:solidFill>
                  <a:schemeClr val="tx1">
                    <a:lumMod val="65000"/>
                    <a:lumOff val="35000"/>
                  </a:schemeClr>
                </a:solidFill>
                <a:latin typeface="Cambria" pitchFamily="18" charset="0"/>
              </a:rPr>
              <a:t>Economic</a:t>
            </a:r>
            <a:r>
              <a:rPr lang="fr-FR" sz="1800" i="1" dirty="0" smtClean="0">
                <a:solidFill>
                  <a:schemeClr val="tx1">
                    <a:lumMod val="65000"/>
                    <a:lumOff val="35000"/>
                  </a:schemeClr>
                </a:solidFill>
                <a:latin typeface="Cambria" pitchFamily="18" charset="0"/>
              </a:rPr>
              <a:t> </a:t>
            </a:r>
            <a:r>
              <a:rPr lang="fr-FR" sz="1800" i="1" dirty="0" smtClean="0">
                <a:solidFill>
                  <a:schemeClr val="tx1">
                    <a:lumMod val="65000"/>
                    <a:lumOff val="35000"/>
                  </a:schemeClr>
                </a:solidFill>
                <a:latin typeface="Cambria" pitchFamily="18" charset="0"/>
              </a:rPr>
              <a:t>and </a:t>
            </a:r>
            <a:r>
              <a:rPr lang="fr-FR" sz="1800" i="1" dirty="0" err="1" smtClean="0">
                <a:solidFill>
                  <a:schemeClr val="tx1">
                    <a:lumMod val="65000"/>
                    <a:lumOff val="35000"/>
                  </a:schemeClr>
                </a:solidFill>
                <a:latin typeface="Cambria" pitchFamily="18" charset="0"/>
              </a:rPr>
              <a:t>Banking</a:t>
            </a:r>
            <a:r>
              <a:rPr lang="fr-FR" sz="1800" i="1" dirty="0" smtClean="0">
                <a:solidFill>
                  <a:schemeClr val="tx1">
                    <a:lumMod val="65000"/>
                    <a:lumOff val="35000"/>
                  </a:schemeClr>
                </a:solidFill>
                <a:latin typeface="Cambria" pitchFamily="18" charset="0"/>
              </a:rPr>
              <a:t> </a:t>
            </a:r>
            <a:r>
              <a:rPr lang="fr-FR" sz="1800" i="1" dirty="0" err="1" smtClean="0">
                <a:solidFill>
                  <a:schemeClr val="tx1">
                    <a:lumMod val="65000"/>
                    <a:lumOff val="35000"/>
                  </a:schemeClr>
                </a:solidFill>
                <a:latin typeface="Cambria" pitchFamily="18" charset="0"/>
              </a:rPr>
              <a:t>Conference</a:t>
            </a:r>
            <a:endParaRPr lang="fr-FR" sz="1800" i="1" dirty="0" smtClean="0">
              <a:solidFill>
                <a:schemeClr val="tx1">
                  <a:lumMod val="65000"/>
                  <a:lumOff val="35000"/>
                </a:schemeClr>
              </a:solidFill>
              <a:latin typeface="Cambria" pitchFamily="18" charset="0"/>
            </a:endParaRPr>
          </a:p>
          <a:p>
            <a:r>
              <a:rPr lang="fr-FR" sz="1800" i="1" dirty="0" smtClean="0">
                <a:solidFill>
                  <a:schemeClr val="tx1">
                    <a:lumMod val="65000"/>
                    <a:lumOff val="35000"/>
                  </a:schemeClr>
                </a:solidFill>
                <a:latin typeface="Cambria" pitchFamily="18" charset="0"/>
              </a:rPr>
              <a:t>Bagdad, 11/01/2013</a:t>
            </a:r>
            <a:endParaRPr lang="fr-FR" sz="1800" i="1" dirty="0">
              <a:solidFill>
                <a:schemeClr val="tx1">
                  <a:lumMod val="65000"/>
                  <a:lumOff val="35000"/>
                </a:schemeClr>
              </a:solidFill>
              <a:latin typeface="Cambr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3600986"/>
          </a:xfrm>
        </p:spPr>
        <p:txBody>
          <a:bodyPr/>
          <a:lstStyle/>
          <a:p>
            <a:r>
              <a:rPr lang="en-US" sz="2000" b="0" dirty="0">
                <a:latin typeface="Cambria" pitchFamily="18" charset="0"/>
              </a:rPr>
              <a:t>According to the IMF “Iraq’s reconstruction requires not only the rebuilding of its infrastructure, but also of its economic and social institutions and the creation of a business environment that attracts capital and brings with it new technology and skills to modernize the economy.”</a:t>
            </a:r>
          </a:p>
          <a:p>
            <a:r>
              <a:rPr lang="en-US" sz="2000" b="0" dirty="0">
                <a:latin typeface="Cambria" pitchFamily="18" charset="0"/>
              </a:rPr>
              <a:t>IMF advice  has centered  on </a:t>
            </a:r>
            <a:r>
              <a:rPr lang="en-US" sz="2000" b="0" dirty="0" smtClean="0">
                <a:latin typeface="Cambria" pitchFamily="18" charset="0"/>
              </a:rPr>
              <a:t>“modernizing </a:t>
            </a:r>
            <a:r>
              <a:rPr lang="en-US" sz="2000" b="0" dirty="0">
                <a:latin typeface="Cambria" pitchFamily="18" charset="0"/>
              </a:rPr>
              <a:t>the financial sector to enable the private sector to </a:t>
            </a:r>
            <a:r>
              <a:rPr lang="en-US" sz="2000" b="0" dirty="0" smtClean="0">
                <a:latin typeface="Cambria" pitchFamily="18" charset="0"/>
              </a:rPr>
              <a:t>develop</a:t>
            </a:r>
            <a:r>
              <a:rPr lang="en-US" sz="2000" b="0" dirty="0">
                <a:latin typeface="Cambria" pitchFamily="18" charset="0"/>
              </a:rPr>
              <a:t>“, mainly by “enhancing Central Bank of Iraq (CBI) operations and promoting a banking sector that can provide basic financial services, including, crucially, to the private sector</a:t>
            </a:r>
            <a:r>
              <a:rPr lang="en-US" sz="2000" b="0" dirty="0" smtClean="0">
                <a:latin typeface="Cambria" pitchFamily="18" charset="0"/>
              </a:rPr>
              <a:t>.”</a:t>
            </a:r>
          </a:p>
          <a:p>
            <a:endParaRPr lang="fr-FR" sz="200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2</a:t>
            </a:fld>
            <a:endParaRPr lang="fr-FR"/>
          </a:p>
        </p:txBody>
      </p:sp>
    </p:spTree>
    <p:extLst>
      <p:ext uri="{BB962C8B-B14F-4D97-AF65-F5344CB8AC3E}">
        <p14:creationId xmlns:p14="http://schemas.microsoft.com/office/powerpoint/2010/main" val="3285594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77838" y="2362200"/>
            <a:ext cx="8285162" cy="4031873"/>
          </a:xfrm>
        </p:spPr>
        <p:txBody>
          <a:bodyPr/>
          <a:lstStyle/>
          <a:p>
            <a:r>
              <a:rPr lang="en-US" sz="2000" b="0" dirty="0">
                <a:latin typeface="Cambria" pitchFamily="18" charset="0"/>
              </a:rPr>
              <a:t>How to </a:t>
            </a:r>
            <a:r>
              <a:rPr lang="en-US" sz="2000" b="0" dirty="0" smtClean="0">
                <a:latin typeface="Cambria" pitchFamily="18" charset="0"/>
              </a:rPr>
              <a:t>promote “a </a:t>
            </a:r>
            <a:r>
              <a:rPr lang="en-US" sz="2000" b="0" dirty="0">
                <a:latin typeface="Cambria" pitchFamily="18" charset="0"/>
              </a:rPr>
              <a:t>banking sector that can provide basic financial services, including, crucially, to the private </a:t>
            </a:r>
            <a:r>
              <a:rPr lang="en-US" sz="2000" b="0" dirty="0" smtClean="0">
                <a:latin typeface="Cambria" pitchFamily="18" charset="0"/>
              </a:rPr>
              <a:t>sector”?</a:t>
            </a:r>
          </a:p>
          <a:p>
            <a:r>
              <a:rPr lang="en-US" sz="2000" b="0" dirty="0" smtClean="0">
                <a:latin typeface="Cambria" pitchFamily="18" charset="0"/>
              </a:rPr>
              <a:t>There is a paragraph dedicated to financial service is the cooperation agreement signed a year ago between the Iraqi and French authorities</a:t>
            </a:r>
          </a:p>
          <a:p>
            <a:endParaRPr lang="en-US" sz="2000" b="0" dirty="0" smtClean="0">
              <a:latin typeface="Cambria" pitchFamily="18" charset="0"/>
            </a:endParaRPr>
          </a:p>
          <a:p>
            <a:r>
              <a:rPr lang="en-US" sz="2000" b="0" dirty="0" smtClean="0">
                <a:latin typeface="Cambria" pitchFamily="18" charset="0"/>
              </a:rPr>
              <a:t>One </a:t>
            </a:r>
            <a:r>
              <a:rPr lang="en-US" sz="2000" b="0" dirty="0">
                <a:latin typeface="Cambria" pitchFamily="18" charset="0"/>
              </a:rPr>
              <a:t>possibility </a:t>
            </a:r>
            <a:r>
              <a:rPr lang="en-US" sz="2000" b="0" dirty="0" smtClean="0">
                <a:latin typeface="Cambria" pitchFamily="18" charset="0"/>
              </a:rPr>
              <a:t>often raised to me is </a:t>
            </a:r>
            <a:r>
              <a:rPr lang="en-US" sz="2000" b="0" dirty="0">
                <a:latin typeface="Cambria" pitchFamily="18" charset="0"/>
              </a:rPr>
              <a:t>to open foreign branches of European banks in Iraq to foster competition and, thus, develop financial </a:t>
            </a:r>
            <a:r>
              <a:rPr lang="en-US" sz="2000" b="0" dirty="0" smtClean="0">
                <a:latin typeface="Cambria" pitchFamily="18" charset="0"/>
              </a:rPr>
              <a:t>integration.</a:t>
            </a:r>
          </a:p>
          <a:p>
            <a:r>
              <a:rPr lang="en-US" sz="2000" b="0" dirty="0" smtClean="0">
                <a:latin typeface="Cambria" pitchFamily="18" charset="0"/>
              </a:rPr>
              <a:t>No doubt that the French banking sector has a good and rich experience (and best practices) to </a:t>
            </a:r>
            <a:r>
              <a:rPr lang="en-US" sz="2000" b="0" dirty="0">
                <a:latin typeface="Cambria" pitchFamily="18" charset="0"/>
              </a:rPr>
              <a:t>s</a:t>
            </a:r>
            <a:r>
              <a:rPr lang="en-US" sz="2000" b="0" dirty="0" smtClean="0">
                <a:latin typeface="Cambria" pitchFamily="18" charset="0"/>
              </a:rPr>
              <a:t>hare, but that Arab banks are also appropriate stakeholders in that matter : they have local knowledge and they are already present.</a:t>
            </a:r>
            <a:endParaRPr lang="fr-FR" sz="2000" dirty="0">
              <a:latin typeface="Cambria" pitchFamily="18" charset="0"/>
            </a:endParaRPr>
          </a:p>
        </p:txBody>
      </p:sp>
      <p:sp>
        <p:nvSpPr>
          <p:cNvPr id="4" name="Espace réservé du numéro de diapositive 3"/>
          <p:cNvSpPr>
            <a:spLocks noGrp="1"/>
          </p:cNvSpPr>
          <p:nvPr>
            <p:ph type="sldNum" sz="quarter" idx="12"/>
          </p:nvPr>
        </p:nvSpPr>
        <p:spPr/>
        <p:txBody>
          <a:bodyPr/>
          <a:lstStyle/>
          <a:p>
            <a:fld id="{72028ECA-B6F1-4563-9EE1-EF49044FFFE4}" type="slidenum">
              <a:rPr lang="fr-FR" smtClean="0"/>
              <a:pPr/>
              <a:t>3</a:t>
            </a:fld>
            <a:endParaRPr lang="fr-FR"/>
          </a:p>
        </p:txBody>
      </p:sp>
    </p:spTree>
    <p:extLst>
      <p:ext uri="{BB962C8B-B14F-4D97-AF65-F5344CB8AC3E}">
        <p14:creationId xmlns:p14="http://schemas.microsoft.com/office/powerpoint/2010/main" val="321419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nvPr>
        </p:nvSpPr>
        <p:spPr/>
        <p:txBody>
          <a:bodyPr/>
          <a:lstStyle/>
          <a:p>
            <a:fld id="{AAB12965-DAD8-4784-B3D3-E07725AB31DB}" type="slidenum">
              <a:rPr lang="fr-FR"/>
              <a:pPr/>
              <a:t>4</a:t>
            </a:fld>
            <a:endParaRPr lang="fr-FR"/>
          </a:p>
        </p:txBody>
      </p:sp>
      <p:sp>
        <p:nvSpPr>
          <p:cNvPr id="12291" name="Rectangle 3"/>
          <p:cNvSpPr>
            <a:spLocks noGrp="1" noChangeArrowheads="1"/>
          </p:cNvSpPr>
          <p:nvPr>
            <p:ph type="body" idx="1"/>
          </p:nvPr>
        </p:nvSpPr>
        <p:spPr>
          <a:xfrm>
            <a:off x="477838" y="2362200"/>
            <a:ext cx="8285162" cy="1791260"/>
          </a:xfrm>
        </p:spPr>
        <p:txBody>
          <a:bodyPr/>
          <a:lstStyle/>
          <a:p>
            <a:r>
              <a:rPr lang="en-US" sz="2400" dirty="0">
                <a:latin typeface="Cambria" pitchFamily="18" charset="0"/>
              </a:rPr>
              <a:t>The French banking system at a glance </a:t>
            </a:r>
            <a:endParaRPr lang="en-US" sz="2400" dirty="0" smtClean="0">
              <a:latin typeface="Cambria" pitchFamily="18" charset="0"/>
            </a:endParaRPr>
          </a:p>
          <a:p>
            <a:r>
              <a:rPr lang="en-US" sz="2400" dirty="0" smtClean="0">
                <a:latin typeface="Cambria" pitchFamily="18" charset="0"/>
              </a:rPr>
              <a:t>A </a:t>
            </a:r>
            <a:r>
              <a:rPr lang="en-US" sz="2400" dirty="0" smtClean="0">
                <a:latin typeface="Cambria" pitchFamily="18" charset="0"/>
              </a:rPr>
              <a:t>stable &amp; solid model</a:t>
            </a:r>
          </a:p>
          <a:p>
            <a:r>
              <a:rPr lang="en-US" sz="2400" dirty="0" smtClean="0">
                <a:latin typeface="Cambria" pitchFamily="18" charset="0"/>
              </a:rPr>
              <a:t>Arab banks </a:t>
            </a:r>
            <a:endParaRPr lang="fr-FR" sz="2400" dirty="0" smtClean="0">
              <a:latin typeface="Cambria" pitchFamily="18" charset="0"/>
            </a:endParaRPr>
          </a:p>
          <a:p>
            <a:endParaRPr lang="fr-F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nvPr>
        </p:nvSpPr>
        <p:spPr/>
        <p:txBody>
          <a:bodyPr/>
          <a:lstStyle/>
          <a:p>
            <a:fld id="{2198E0A7-5E18-4D94-9FFD-C6FB8268DC99}" type="slidenum">
              <a:rPr lang="fr-FR"/>
              <a:pPr/>
              <a:t>5</a:t>
            </a:fld>
            <a:endParaRPr lang="fr-FR"/>
          </a:p>
        </p:txBody>
      </p:sp>
      <p:sp>
        <p:nvSpPr>
          <p:cNvPr id="128002" name="Rectangle 2"/>
          <p:cNvSpPr>
            <a:spLocks noGrp="1" noChangeArrowheads="1"/>
          </p:cNvSpPr>
          <p:nvPr>
            <p:ph type="body" idx="1"/>
          </p:nvPr>
        </p:nvSpPr>
        <p:spPr>
          <a:xfrm>
            <a:off x="477838" y="2362200"/>
            <a:ext cx="8285162" cy="2234458"/>
          </a:xfrm>
        </p:spPr>
        <p:txBody>
          <a:bodyPr/>
          <a:lstStyle/>
          <a:p>
            <a:r>
              <a:rPr lang="en-US" sz="2400" dirty="0">
                <a:latin typeface="Cambria" pitchFamily="18" charset="0"/>
              </a:rPr>
              <a:t>The French banking system at a </a:t>
            </a:r>
            <a:r>
              <a:rPr lang="en-US" sz="2400" dirty="0" smtClean="0">
                <a:latin typeface="Cambria" pitchFamily="18" charset="0"/>
              </a:rPr>
              <a:t>glance</a:t>
            </a:r>
            <a:endParaRPr lang="en-US" sz="2400" dirty="0">
              <a:solidFill>
                <a:schemeClr val="folHlink"/>
              </a:solidFill>
              <a:latin typeface="Cambria" pitchFamily="18" charset="0"/>
            </a:endParaRPr>
          </a:p>
          <a:p>
            <a:r>
              <a:rPr lang="en-US" sz="2400" dirty="0" smtClean="0">
                <a:solidFill>
                  <a:schemeClr val="folHlink"/>
                </a:solidFill>
                <a:latin typeface="Cambria" pitchFamily="18" charset="0"/>
              </a:rPr>
              <a:t>A stable &amp; solid model</a:t>
            </a:r>
          </a:p>
          <a:p>
            <a:r>
              <a:rPr lang="en-US" sz="2400" dirty="0" smtClean="0">
                <a:solidFill>
                  <a:schemeClr val="folHlink"/>
                </a:solidFill>
                <a:latin typeface="Cambria" pitchFamily="18" charset="0"/>
              </a:rPr>
              <a:t>Arab banks</a:t>
            </a:r>
            <a:endParaRPr lang="fr-FR" sz="2400" dirty="0">
              <a:solidFill>
                <a:schemeClr val="folHlink"/>
              </a:solidFill>
              <a:latin typeface="Cambria" pitchFamily="18" charset="0"/>
            </a:endParaRPr>
          </a:p>
          <a:p>
            <a:endParaRPr lang="en-US" sz="2400" dirty="0" smtClean="0">
              <a:solidFill>
                <a:schemeClr val="folHlink"/>
              </a:solidFill>
              <a:latin typeface="Cambria" pitchFamily="18" charset="0"/>
            </a:endParaRPr>
          </a:p>
          <a:p>
            <a:endParaRPr lang="fr-FR" sz="2400" dirty="0">
              <a:solidFill>
                <a:schemeClr val="folHlink"/>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7F40A3CC-4C62-4E7B-BB8C-BC1D3908C18B}" type="slidenum">
              <a:rPr lang="fr-FR"/>
              <a:pPr/>
              <a:t>6</a:t>
            </a:fld>
            <a:endParaRPr lang="fr-FR"/>
          </a:p>
        </p:txBody>
      </p:sp>
      <p:sp>
        <p:nvSpPr>
          <p:cNvPr id="9218" name="Rectangle 2"/>
          <p:cNvSpPr>
            <a:spLocks noGrp="1" noChangeArrowheads="1"/>
          </p:cNvSpPr>
          <p:nvPr>
            <p:ph type="title"/>
          </p:nvPr>
        </p:nvSpPr>
        <p:spPr/>
        <p:txBody>
          <a:bodyPr/>
          <a:lstStyle/>
          <a:p>
            <a:r>
              <a:rPr lang="en-US" dirty="0" smtClean="0">
                <a:latin typeface="Cambria" pitchFamily="18" charset="0"/>
              </a:rPr>
              <a:t>The French </a:t>
            </a:r>
            <a:r>
              <a:rPr lang="en-US" dirty="0">
                <a:latin typeface="Cambria" pitchFamily="18" charset="0"/>
              </a:rPr>
              <a:t>banking </a:t>
            </a:r>
            <a:r>
              <a:rPr lang="en-US" dirty="0" smtClean="0">
                <a:latin typeface="Cambria" pitchFamily="18" charset="0"/>
              </a:rPr>
              <a:t>system at a glance</a:t>
            </a:r>
            <a:endParaRPr lang="fr-FR" dirty="0">
              <a:latin typeface="Cambria" pitchFamily="18" charset="0"/>
            </a:endParaRPr>
          </a:p>
        </p:txBody>
      </p:sp>
      <p:sp>
        <p:nvSpPr>
          <p:cNvPr id="9219" name="Rectangle 3"/>
          <p:cNvSpPr>
            <a:spLocks noGrp="1" noChangeArrowheads="1"/>
          </p:cNvSpPr>
          <p:nvPr>
            <p:ph type="body" idx="1"/>
          </p:nvPr>
        </p:nvSpPr>
        <p:spPr>
          <a:xfrm>
            <a:off x="477838" y="2362200"/>
            <a:ext cx="8285162" cy="2616101"/>
          </a:xfrm>
        </p:spPr>
        <p:txBody>
          <a:bodyPr/>
          <a:lstStyle/>
          <a:p>
            <a:r>
              <a:rPr lang="fr-FR" sz="2000" dirty="0">
                <a:latin typeface="Cambria" pitchFamily="18" charset="0"/>
              </a:rPr>
              <a:t>A single licence : u</a:t>
            </a:r>
            <a:r>
              <a:rPr lang="en-US" sz="2000" dirty="0" err="1">
                <a:latin typeface="Cambria" pitchFamily="18" charset="0"/>
              </a:rPr>
              <a:t>nder</a:t>
            </a:r>
            <a:r>
              <a:rPr lang="en-US" sz="2000" dirty="0">
                <a:latin typeface="Cambria" pitchFamily="18" charset="0"/>
              </a:rPr>
              <a:t> the so-called banking monopoly rule, banking services can only be offered on a regular basis by companies licensed as credit institutions.</a:t>
            </a:r>
          </a:p>
          <a:p>
            <a:pPr lvl="1"/>
            <a:r>
              <a:rPr lang="en-US" sz="2000" dirty="0">
                <a:latin typeface="Cambria" pitchFamily="18" charset="0"/>
              </a:rPr>
              <a:t>The rule has been set out by the Banking Act of January, 1984, as amended by the law of 16th July, 1992, implementing the Second European Union Banking Directive (December, 1989) and the law of 2nd July, 1996, implementing the EU Investment Service Directive (May, 1993).</a:t>
            </a:r>
            <a:endParaRPr lang="fr-FR" sz="2000" dirty="0">
              <a:latin typeface="Cambr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6077FE86-D4B4-4207-A209-8002EFF32042}" type="slidenum">
              <a:rPr lang="fr-FR"/>
              <a:pPr/>
              <a:t>7</a:t>
            </a:fld>
            <a:endParaRPr lang="fr-FR"/>
          </a:p>
        </p:txBody>
      </p:sp>
      <p:sp>
        <p:nvSpPr>
          <p:cNvPr id="72706" name="Rectangle 2"/>
          <p:cNvSpPr>
            <a:spLocks noGrp="1" noChangeArrowheads="1"/>
          </p:cNvSpPr>
          <p:nvPr>
            <p:ph type="title"/>
          </p:nvPr>
        </p:nvSpPr>
        <p:spPr/>
        <p:txBody>
          <a:bodyPr/>
          <a:lstStyle/>
          <a:p>
            <a:r>
              <a:rPr lang="en-US" dirty="0">
                <a:latin typeface="Cambria" pitchFamily="18" charset="0"/>
              </a:rPr>
              <a:t>The French banking system at a glance</a:t>
            </a:r>
            <a:endParaRPr lang="fr-FR" dirty="0">
              <a:latin typeface="Cambria" pitchFamily="18" charset="0"/>
            </a:endParaRPr>
          </a:p>
        </p:txBody>
      </p:sp>
      <p:sp>
        <p:nvSpPr>
          <p:cNvPr id="72707" name="Rectangle 3"/>
          <p:cNvSpPr>
            <a:spLocks noGrp="1" noChangeArrowheads="1"/>
          </p:cNvSpPr>
          <p:nvPr>
            <p:ph type="body" idx="1"/>
          </p:nvPr>
        </p:nvSpPr>
        <p:spPr>
          <a:xfrm>
            <a:off x="477838" y="2362200"/>
            <a:ext cx="8285162" cy="3108543"/>
          </a:xfrm>
        </p:spPr>
        <p:txBody>
          <a:bodyPr/>
          <a:lstStyle/>
          <a:p>
            <a:r>
              <a:rPr lang="en-US" sz="2000" dirty="0">
                <a:latin typeface="Cambria" pitchFamily="18" charset="0"/>
              </a:rPr>
              <a:t>High quality of oversight and prudential supervision </a:t>
            </a:r>
            <a:endParaRPr lang="fr-FR" sz="2000" dirty="0">
              <a:latin typeface="Cambria" pitchFamily="18" charset="0"/>
            </a:endParaRPr>
          </a:p>
          <a:p>
            <a:pPr lvl="1"/>
            <a:r>
              <a:rPr lang="fr-FR" sz="2000" dirty="0">
                <a:latin typeface="Cambria" pitchFamily="18" charset="0"/>
              </a:rPr>
              <a:t>The new </a:t>
            </a:r>
            <a:r>
              <a:rPr lang="fr-FR" sz="2000" dirty="0" err="1">
                <a:latin typeface="Cambria" pitchFamily="18" charset="0"/>
              </a:rPr>
              <a:t>Prudential</a:t>
            </a:r>
            <a:r>
              <a:rPr lang="fr-FR" sz="2000" dirty="0">
                <a:latin typeface="Cambria" pitchFamily="18" charset="0"/>
              </a:rPr>
              <a:t> Control </a:t>
            </a:r>
            <a:r>
              <a:rPr lang="fr-FR" sz="2000" dirty="0" err="1">
                <a:latin typeface="Cambria" pitchFamily="18" charset="0"/>
              </a:rPr>
              <a:t>Authority</a:t>
            </a:r>
            <a:r>
              <a:rPr lang="fr-FR" sz="2000" dirty="0">
                <a:latin typeface="Cambria" pitchFamily="18" charset="0"/>
              </a:rPr>
              <a:t> (ACP - Autorité de contrôle prudentiel) for </a:t>
            </a:r>
            <a:r>
              <a:rPr lang="fr-FR" sz="2000" dirty="0" err="1">
                <a:latin typeface="Cambria" pitchFamily="18" charset="0"/>
              </a:rPr>
              <a:t>Banking</a:t>
            </a:r>
            <a:r>
              <a:rPr lang="fr-FR" sz="2000" dirty="0">
                <a:latin typeface="Cambria" pitchFamily="18" charset="0"/>
              </a:rPr>
              <a:t> </a:t>
            </a:r>
            <a:r>
              <a:rPr lang="fr-FR" sz="2000" b="1" dirty="0">
                <a:latin typeface="Cambria" pitchFamily="18" charset="0"/>
              </a:rPr>
              <a:t>and</a:t>
            </a:r>
            <a:r>
              <a:rPr lang="fr-FR" sz="2000" dirty="0">
                <a:latin typeface="Cambria" pitchFamily="18" charset="0"/>
              </a:rPr>
              <a:t> </a:t>
            </a:r>
            <a:r>
              <a:rPr lang="fr-FR" sz="2000" dirty="0" err="1">
                <a:latin typeface="Cambria" pitchFamily="18" charset="0"/>
              </a:rPr>
              <a:t>Insurance</a:t>
            </a:r>
            <a:r>
              <a:rPr lang="fr-FR" sz="2000" dirty="0">
                <a:latin typeface="Cambria" pitchFamily="18" charset="0"/>
              </a:rPr>
              <a:t> </a:t>
            </a:r>
            <a:r>
              <a:rPr lang="fr-FR" sz="2000" dirty="0" err="1">
                <a:latin typeface="Cambria" pitchFamily="18" charset="0"/>
              </a:rPr>
              <a:t>activities</a:t>
            </a:r>
            <a:endParaRPr lang="fr-FR" sz="2000" dirty="0">
              <a:latin typeface="Cambria" pitchFamily="18" charset="0"/>
            </a:endParaRPr>
          </a:p>
          <a:p>
            <a:pPr lvl="1"/>
            <a:r>
              <a:rPr lang="fr-FR" sz="2000" dirty="0">
                <a:latin typeface="Cambria" pitchFamily="18" charset="0"/>
              </a:rPr>
              <a:t>The </a:t>
            </a:r>
            <a:r>
              <a:rPr lang="fr-FR" sz="2000" dirty="0" err="1">
                <a:latin typeface="Cambria" pitchFamily="18" charset="0"/>
              </a:rPr>
              <a:t>Banking</a:t>
            </a:r>
            <a:r>
              <a:rPr lang="fr-FR" sz="2000" dirty="0">
                <a:latin typeface="Cambria" pitchFamily="18" charset="0"/>
              </a:rPr>
              <a:t> and Financial </a:t>
            </a:r>
            <a:r>
              <a:rPr lang="fr-FR" sz="2000" dirty="0" err="1">
                <a:latin typeface="Cambria" pitchFamily="18" charset="0"/>
              </a:rPr>
              <a:t>Regulatory</a:t>
            </a:r>
            <a:r>
              <a:rPr lang="fr-FR" sz="2000" dirty="0">
                <a:latin typeface="Cambria" pitchFamily="18" charset="0"/>
              </a:rPr>
              <a:t> </a:t>
            </a:r>
            <a:r>
              <a:rPr lang="fr-FR" sz="2000" dirty="0" err="1">
                <a:latin typeface="Cambria" pitchFamily="18" charset="0"/>
              </a:rPr>
              <a:t>Committee</a:t>
            </a:r>
            <a:r>
              <a:rPr lang="fr-FR" sz="2000" dirty="0">
                <a:latin typeface="Cambria" pitchFamily="18" charset="0"/>
              </a:rPr>
              <a:t> (CRBF - Comité de réglementation bancaire et financière) </a:t>
            </a:r>
            <a:r>
              <a:rPr lang="fr-FR" sz="2000" dirty="0" err="1">
                <a:latin typeface="Cambria" pitchFamily="18" charset="0"/>
              </a:rPr>
              <a:t>lays</a:t>
            </a:r>
            <a:r>
              <a:rPr lang="fr-FR" sz="2000" dirty="0">
                <a:latin typeface="Cambria" pitchFamily="18" charset="0"/>
              </a:rPr>
              <a:t> down the </a:t>
            </a:r>
            <a:r>
              <a:rPr lang="fr-FR" sz="2000" dirty="0" err="1">
                <a:latin typeface="Cambria" pitchFamily="18" charset="0"/>
              </a:rPr>
              <a:t>regulations</a:t>
            </a:r>
            <a:r>
              <a:rPr lang="fr-FR" sz="2000" dirty="0">
                <a:latin typeface="Cambria" pitchFamily="18" charset="0"/>
              </a:rPr>
              <a:t> </a:t>
            </a:r>
            <a:r>
              <a:rPr lang="fr-FR" sz="2000" dirty="0" err="1">
                <a:latin typeface="Cambria" pitchFamily="18" charset="0"/>
              </a:rPr>
              <a:t>governing</a:t>
            </a:r>
            <a:r>
              <a:rPr lang="fr-FR" sz="2000" dirty="0">
                <a:latin typeface="Cambria" pitchFamily="18" charset="0"/>
              </a:rPr>
              <a:t> </a:t>
            </a:r>
            <a:r>
              <a:rPr lang="fr-FR" sz="2000" dirty="0" err="1">
                <a:latin typeface="Cambria" pitchFamily="18" charset="0"/>
              </a:rPr>
              <a:t>credit</a:t>
            </a:r>
            <a:r>
              <a:rPr lang="fr-FR" sz="2000" dirty="0">
                <a:latin typeface="Cambria" pitchFamily="18" charset="0"/>
              </a:rPr>
              <a:t> institutions.</a:t>
            </a:r>
          </a:p>
          <a:p>
            <a:pPr lvl="1"/>
            <a:r>
              <a:rPr lang="fr-FR" sz="2000" dirty="0">
                <a:latin typeface="Cambria" pitchFamily="18" charset="0"/>
              </a:rPr>
              <a:t>The Financial </a:t>
            </a:r>
            <a:r>
              <a:rPr lang="fr-FR" sz="2000" dirty="0" err="1">
                <a:latin typeface="Cambria" pitchFamily="18" charset="0"/>
              </a:rPr>
              <a:t>Market</a:t>
            </a:r>
            <a:r>
              <a:rPr lang="fr-FR" sz="2000" dirty="0">
                <a:latin typeface="Cambria" pitchFamily="18" charset="0"/>
              </a:rPr>
              <a:t> </a:t>
            </a:r>
            <a:r>
              <a:rPr lang="fr-FR" sz="2000" dirty="0" err="1">
                <a:latin typeface="Cambria" pitchFamily="18" charset="0"/>
              </a:rPr>
              <a:t>Authority</a:t>
            </a:r>
            <a:r>
              <a:rPr lang="fr-FR" sz="2000" dirty="0">
                <a:latin typeface="Cambria" pitchFamily="18" charset="0"/>
              </a:rPr>
              <a:t> (AMF - Autorité des marchés financiers) </a:t>
            </a:r>
            <a:r>
              <a:rPr lang="fr-FR" sz="2000" dirty="0" err="1">
                <a:latin typeface="Cambria" pitchFamily="18" charset="0"/>
              </a:rPr>
              <a:t>combined</a:t>
            </a:r>
            <a:r>
              <a:rPr lang="fr-FR" sz="2000" dirty="0">
                <a:latin typeface="Cambria" pitchFamily="18" charset="0"/>
              </a:rPr>
              <a:t> </a:t>
            </a:r>
            <a:r>
              <a:rPr lang="fr-FR" sz="2000" dirty="0" err="1">
                <a:latin typeface="Cambria" pitchFamily="18" charset="0"/>
              </a:rPr>
              <a:t>these</a:t>
            </a:r>
            <a:r>
              <a:rPr lang="fr-FR" sz="2000" dirty="0">
                <a:latin typeface="Cambria" pitchFamily="18" charset="0"/>
              </a:rPr>
              <a:t> </a:t>
            </a:r>
            <a:r>
              <a:rPr lang="fr-FR" sz="2000" dirty="0" err="1">
                <a:latin typeface="Cambria" pitchFamily="18" charset="0"/>
              </a:rPr>
              <a:t>three</a:t>
            </a:r>
            <a:r>
              <a:rPr lang="fr-FR" sz="2000" dirty="0">
                <a:latin typeface="Cambria" pitchFamily="18" charset="0"/>
              </a:rPr>
              <a:t> </a:t>
            </a:r>
            <a:r>
              <a:rPr lang="fr-FR" sz="2000" dirty="0" err="1">
                <a:latin typeface="Cambria" pitchFamily="18" charset="0"/>
              </a:rPr>
              <a:t>responsibilities</a:t>
            </a:r>
            <a:r>
              <a:rPr lang="fr-FR" sz="2000" dirty="0">
                <a:latin typeface="Cambria" pitchFamily="18" charset="0"/>
              </a:rPr>
              <a:t> (</a:t>
            </a:r>
            <a:r>
              <a:rPr lang="fr-FR" sz="2000" dirty="0" err="1">
                <a:latin typeface="Cambria" pitchFamily="18" charset="0"/>
              </a:rPr>
              <a:t>regulation</a:t>
            </a:r>
            <a:r>
              <a:rPr lang="fr-FR" sz="2000" dirty="0">
                <a:latin typeface="Cambria" pitchFamily="18" charset="0"/>
              </a:rPr>
              <a:t>, </a:t>
            </a:r>
            <a:r>
              <a:rPr lang="fr-FR" sz="2000" dirty="0" err="1">
                <a:latin typeface="Cambria" pitchFamily="18" charset="0"/>
              </a:rPr>
              <a:t>authorization</a:t>
            </a:r>
            <a:r>
              <a:rPr lang="fr-FR" sz="2000" dirty="0">
                <a:latin typeface="Cambria" pitchFamily="18" charset="0"/>
              </a:rPr>
              <a:t> and supervision) for </a:t>
            </a:r>
            <a:r>
              <a:rPr lang="fr-FR" sz="2000" dirty="0" err="1">
                <a:latin typeface="Cambria" pitchFamily="18" charset="0"/>
              </a:rPr>
              <a:t>investment</a:t>
            </a:r>
            <a:r>
              <a:rPr lang="fr-FR" sz="2000" dirty="0">
                <a:latin typeface="Cambria" pitchFamily="18" charset="0"/>
              </a:rPr>
              <a:t> services </a:t>
            </a:r>
            <a:r>
              <a:rPr lang="fr-FR" sz="2000" dirty="0" err="1">
                <a:latin typeface="Cambria" pitchFamily="18" charset="0"/>
              </a:rPr>
              <a:t>activities</a:t>
            </a:r>
            <a:endParaRPr lang="fr-FR" sz="2000" dirty="0">
              <a:latin typeface="Cambria"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E0D8D752-A33B-40A3-B661-0554199090C7}" type="slidenum">
              <a:rPr lang="fr-FR"/>
              <a:pPr/>
              <a:t>8</a:t>
            </a:fld>
            <a:endParaRPr lang="fr-FR"/>
          </a:p>
        </p:txBody>
      </p:sp>
      <p:sp>
        <p:nvSpPr>
          <p:cNvPr id="129026" name="Rectangle 2"/>
          <p:cNvSpPr>
            <a:spLocks noGrp="1" noChangeArrowheads="1"/>
          </p:cNvSpPr>
          <p:nvPr>
            <p:ph type="title"/>
          </p:nvPr>
        </p:nvSpPr>
        <p:spPr>
          <a:xfrm>
            <a:off x="3635896" y="620688"/>
            <a:ext cx="5105400" cy="1143000"/>
          </a:xfrm>
        </p:spPr>
        <p:txBody>
          <a:bodyPr/>
          <a:lstStyle/>
          <a:p>
            <a:r>
              <a:rPr lang="en-US" dirty="0">
                <a:latin typeface="Cambria" pitchFamily="18" charset="0"/>
              </a:rPr>
              <a:t>The French banking system at a glance</a:t>
            </a:r>
            <a:endParaRPr lang="fr-FR" dirty="0">
              <a:latin typeface="Cambria" pitchFamily="18" charset="0"/>
            </a:endParaRPr>
          </a:p>
        </p:txBody>
      </p:sp>
      <p:sp>
        <p:nvSpPr>
          <p:cNvPr id="129027" name="Rectangle 3"/>
          <p:cNvSpPr>
            <a:spLocks noGrp="1" noChangeArrowheads="1"/>
          </p:cNvSpPr>
          <p:nvPr>
            <p:ph type="body" idx="1"/>
          </p:nvPr>
        </p:nvSpPr>
        <p:spPr>
          <a:xfrm>
            <a:off x="477838" y="2362200"/>
            <a:ext cx="8285162" cy="3724096"/>
          </a:xfrm>
        </p:spPr>
        <p:txBody>
          <a:bodyPr/>
          <a:lstStyle/>
          <a:p>
            <a:r>
              <a:rPr lang="en-US" sz="2000" dirty="0">
                <a:latin typeface="Cambria" pitchFamily="18" charset="0"/>
              </a:rPr>
              <a:t>The Federation has very good relations with regulators and supervisors</a:t>
            </a:r>
          </a:p>
          <a:p>
            <a:pPr lvl="1"/>
            <a:r>
              <a:rPr lang="en-US" sz="2000" dirty="0">
                <a:latin typeface="Cambria" pitchFamily="18" charset="0"/>
              </a:rPr>
              <a:t>FBF is member of regulatory and supervisory committees (CECEI for example) as well as of self regulation bodies (CCSF - Consultative committee on financial services)</a:t>
            </a:r>
          </a:p>
          <a:p>
            <a:pPr lvl="1"/>
            <a:r>
              <a:rPr lang="en-US" sz="2000" dirty="0">
                <a:latin typeface="Cambria" pitchFamily="18" charset="0"/>
              </a:rPr>
              <a:t>Member of High Level Committees ad hoc like “High Committee for Paris Financial Center”</a:t>
            </a:r>
          </a:p>
          <a:p>
            <a:pPr lvl="1"/>
            <a:r>
              <a:rPr lang="en-US" sz="2000" dirty="0">
                <a:latin typeface="Cambria" pitchFamily="18" charset="0"/>
              </a:rPr>
              <a:t>High quality regular meetings with regulatory and supervisory bodies: </a:t>
            </a:r>
            <a:r>
              <a:rPr lang="en-US" sz="2000" dirty="0" err="1">
                <a:latin typeface="Cambria" pitchFamily="18" charset="0"/>
              </a:rPr>
              <a:t>Banque</a:t>
            </a:r>
            <a:r>
              <a:rPr lang="en-US" sz="2000" dirty="0">
                <a:latin typeface="Cambria" pitchFamily="18" charset="0"/>
              </a:rPr>
              <a:t> de France, ACP, AMF</a:t>
            </a:r>
          </a:p>
          <a:p>
            <a:pPr lvl="1"/>
            <a:r>
              <a:rPr lang="en-US" sz="2000" dirty="0">
                <a:latin typeface="Cambria" pitchFamily="18" charset="0"/>
              </a:rPr>
              <a:t>Is an involved stakeholder in the better regulation and consultation processes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7DBCF658-A277-4339-A193-9D5DE1F395BD}" type="slidenum">
              <a:rPr lang="fr-FR"/>
              <a:pPr/>
              <a:t>9</a:t>
            </a:fld>
            <a:endParaRPr lang="fr-FR"/>
          </a:p>
        </p:txBody>
      </p:sp>
      <p:sp>
        <p:nvSpPr>
          <p:cNvPr id="236546" name="Rectangle 2"/>
          <p:cNvSpPr>
            <a:spLocks noGrp="1" noChangeArrowheads="1"/>
          </p:cNvSpPr>
          <p:nvPr>
            <p:ph type="title"/>
          </p:nvPr>
        </p:nvSpPr>
        <p:spPr/>
        <p:txBody>
          <a:bodyPr/>
          <a:lstStyle/>
          <a:p>
            <a:r>
              <a:rPr lang="en-US" dirty="0">
                <a:latin typeface="Cambria" pitchFamily="18" charset="0"/>
              </a:rPr>
              <a:t>The French banking system at a glance</a:t>
            </a:r>
            <a:endParaRPr lang="fr-FR" dirty="0">
              <a:latin typeface="Cambria" pitchFamily="18" charset="0"/>
            </a:endParaRPr>
          </a:p>
        </p:txBody>
      </p:sp>
      <p:sp>
        <p:nvSpPr>
          <p:cNvPr id="236547" name="Rectangle 3"/>
          <p:cNvSpPr>
            <a:spLocks noGrp="1" noChangeArrowheads="1"/>
          </p:cNvSpPr>
          <p:nvPr>
            <p:ph type="body" idx="1"/>
          </p:nvPr>
        </p:nvSpPr>
        <p:spPr>
          <a:xfrm>
            <a:off x="477838" y="2362200"/>
            <a:ext cx="8285162" cy="4247317"/>
          </a:xfrm>
        </p:spPr>
        <p:txBody>
          <a:bodyPr/>
          <a:lstStyle/>
          <a:p>
            <a:pPr>
              <a:buFont typeface="Arial" charset="0"/>
              <a:buChar char="•"/>
            </a:pPr>
            <a:r>
              <a:rPr lang="en-GB" sz="2000" dirty="0">
                <a:latin typeface="Cambria" pitchFamily="18" charset="0"/>
              </a:rPr>
              <a:t>A comprehensive banking model</a:t>
            </a:r>
          </a:p>
          <a:p>
            <a:pPr lvl="1">
              <a:buFont typeface="Arial" charset="0"/>
              <a:buChar char="•"/>
            </a:pPr>
            <a:r>
              <a:rPr lang="en-GB" sz="2000" dirty="0">
                <a:latin typeface="Cambria" pitchFamily="18" charset="0"/>
              </a:rPr>
              <a:t>Banking groups with diversified activities tailored to all customer segments</a:t>
            </a:r>
          </a:p>
          <a:p>
            <a:pPr lvl="2">
              <a:buClr>
                <a:srgbClr val="808080"/>
              </a:buClr>
              <a:buFont typeface="Arial" charset="0"/>
              <a:buChar char="•"/>
            </a:pPr>
            <a:r>
              <a:rPr lang="en-GB" sz="1800" dirty="0">
                <a:latin typeface="Cambria" pitchFamily="18" charset="0"/>
              </a:rPr>
              <a:t>Retail banking, investment banking and capital markets, asset management, payment instruments</a:t>
            </a:r>
          </a:p>
          <a:p>
            <a:pPr lvl="1">
              <a:buFont typeface="Arial" charset="0"/>
              <a:buChar char="•"/>
            </a:pPr>
            <a:r>
              <a:rPr lang="en-US" sz="2000" dirty="0">
                <a:latin typeface="Cambria" pitchFamily="18" charset="0"/>
              </a:rPr>
              <a:t>The system is dominated by five vertically integrated universal banks and their subsidiaries </a:t>
            </a:r>
          </a:p>
          <a:p>
            <a:pPr lvl="2">
              <a:buFont typeface="Arial" charset="0"/>
              <a:buChar char="•"/>
            </a:pPr>
            <a:r>
              <a:rPr lang="en-GB" sz="1800" dirty="0">
                <a:latin typeface="Cambria" pitchFamily="18" charset="0"/>
              </a:rPr>
              <a:t>BNP Paribas, </a:t>
            </a:r>
            <a:r>
              <a:rPr lang="en-GB" sz="1800" dirty="0" err="1">
                <a:latin typeface="Cambria" pitchFamily="18" charset="0"/>
              </a:rPr>
              <a:t>Société</a:t>
            </a:r>
            <a:r>
              <a:rPr lang="en-GB" sz="1800" dirty="0">
                <a:latin typeface="Cambria" pitchFamily="18" charset="0"/>
              </a:rPr>
              <a:t> </a:t>
            </a:r>
            <a:r>
              <a:rPr lang="en-GB" sz="1800" dirty="0" err="1">
                <a:latin typeface="Cambria" pitchFamily="18" charset="0"/>
              </a:rPr>
              <a:t>Générale</a:t>
            </a:r>
            <a:endParaRPr lang="en-GB" sz="1800" dirty="0">
              <a:latin typeface="Cambria" pitchFamily="18" charset="0"/>
            </a:endParaRPr>
          </a:p>
          <a:p>
            <a:pPr lvl="2">
              <a:buFont typeface="Arial" charset="0"/>
              <a:buChar char="•"/>
            </a:pPr>
            <a:r>
              <a:rPr lang="en-US" sz="1800" dirty="0">
                <a:latin typeface="Cambria" pitchFamily="18" charset="0"/>
              </a:rPr>
              <a:t>Three of the five are organized on a mutual basis (</a:t>
            </a:r>
            <a:r>
              <a:rPr lang="en-GB" sz="1800" dirty="0" err="1">
                <a:latin typeface="Cambria" pitchFamily="18" charset="0"/>
              </a:rPr>
              <a:t>Crédit</a:t>
            </a:r>
            <a:r>
              <a:rPr lang="en-GB" sz="1800" dirty="0">
                <a:latin typeface="Cambria" pitchFamily="18" charset="0"/>
              </a:rPr>
              <a:t> </a:t>
            </a:r>
            <a:r>
              <a:rPr lang="en-GB" sz="1800" dirty="0" err="1">
                <a:latin typeface="Cambria" pitchFamily="18" charset="0"/>
              </a:rPr>
              <a:t>Agricole</a:t>
            </a:r>
            <a:r>
              <a:rPr lang="en-GB" sz="1800" dirty="0">
                <a:latin typeface="Cambria" pitchFamily="18" charset="0"/>
              </a:rPr>
              <a:t>, </a:t>
            </a:r>
            <a:r>
              <a:rPr lang="en-GB" sz="1800" dirty="0" err="1">
                <a:latin typeface="Cambria" pitchFamily="18" charset="0"/>
              </a:rPr>
              <a:t>Crédit</a:t>
            </a:r>
            <a:r>
              <a:rPr lang="en-GB" sz="1800" dirty="0">
                <a:latin typeface="Cambria" pitchFamily="18" charset="0"/>
              </a:rPr>
              <a:t> </a:t>
            </a:r>
            <a:r>
              <a:rPr lang="en-GB" sz="1800" dirty="0" err="1">
                <a:latin typeface="Cambria" pitchFamily="18" charset="0"/>
              </a:rPr>
              <a:t>Mutuel</a:t>
            </a:r>
            <a:r>
              <a:rPr lang="en-GB" sz="1800" dirty="0">
                <a:latin typeface="Cambria" pitchFamily="18" charset="0"/>
              </a:rPr>
              <a:t>-CIC, BPCE)</a:t>
            </a:r>
            <a:endParaRPr lang="en-US" sz="1800" dirty="0">
              <a:latin typeface="Cambria" pitchFamily="18" charset="0"/>
            </a:endParaRPr>
          </a:p>
          <a:p>
            <a:pPr lvl="2">
              <a:buFont typeface="Arial" charset="0"/>
              <a:buChar char="•"/>
            </a:pPr>
            <a:r>
              <a:rPr lang="en-US" sz="1800" dirty="0">
                <a:latin typeface="Cambria" pitchFamily="18" charset="0"/>
              </a:rPr>
              <a:t>Two large financial institutions, La Poste and the </a:t>
            </a:r>
            <a:r>
              <a:rPr lang="en-US" sz="1800" dirty="0" err="1">
                <a:latin typeface="Cambria" pitchFamily="18" charset="0"/>
              </a:rPr>
              <a:t>Caisse</a:t>
            </a:r>
            <a:r>
              <a:rPr lang="en-US" sz="1800" dirty="0">
                <a:latin typeface="Cambria" pitchFamily="18" charset="0"/>
              </a:rPr>
              <a:t> des </a:t>
            </a:r>
            <a:r>
              <a:rPr lang="en-US" sz="1800" dirty="0" err="1">
                <a:latin typeface="Cambria" pitchFamily="18" charset="0"/>
              </a:rPr>
              <a:t>Dépôts</a:t>
            </a:r>
            <a:r>
              <a:rPr lang="en-US" sz="1800" dirty="0">
                <a:latin typeface="Cambria" pitchFamily="18" charset="0"/>
              </a:rPr>
              <a:t> et Consignations (CDC), remain in government ownership.</a:t>
            </a:r>
            <a:endParaRPr lang="en-GB" sz="1800" dirty="0">
              <a:latin typeface="Cambria" pitchFamily="18" charset="0"/>
            </a:endParaRPr>
          </a:p>
          <a:p>
            <a:pPr lvl="2">
              <a:buClr>
                <a:srgbClr val="808080"/>
              </a:buClr>
              <a:buFont typeface="Arial" charset="0"/>
              <a:buChar char="•"/>
            </a:pPr>
            <a:r>
              <a:rPr lang="en-GB" sz="1800" dirty="0">
                <a:latin typeface="Cambria" pitchFamily="18" charset="0"/>
              </a:rPr>
              <a:t>These groups control </a:t>
            </a:r>
            <a:r>
              <a:rPr lang="en-GB" sz="1800" b="1" dirty="0">
                <a:latin typeface="Cambria" pitchFamily="18" charset="0"/>
              </a:rPr>
              <a:t>83%</a:t>
            </a:r>
            <a:r>
              <a:rPr lang="en-GB" sz="1800" dirty="0">
                <a:latin typeface="Cambria" pitchFamily="18" charset="0"/>
              </a:rPr>
              <a:t> of all assets</a:t>
            </a:r>
            <a:endParaRPr lang="en-US" sz="1800" dirty="0">
              <a:latin typeface="Cambria"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2EA098C8-EAB5-419B-B3B5-49FD0FFD7010}" type="slidenum">
              <a:rPr lang="fr-FR"/>
              <a:pPr/>
              <a:t>10</a:t>
            </a:fld>
            <a:endParaRPr lang="fr-FR"/>
          </a:p>
        </p:txBody>
      </p:sp>
      <p:sp>
        <p:nvSpPr>
          <p:cNvPr id="244738" name="Rectangle 2"/>
          <p:cNvSpPr>
            <a:spLocks noGrp="1" noChangeArrowheads="1"/>
          </p:cNvSpPr>
          <p:nvPr>
            <p:ph type="title"/>
          </p:nvPr>
        </p:nvSpPr>
        <p:spPr/>
        <p:txBody>
          <a:bodyPr/>
          <a:lstStyle/>
          <a:p>
            <a:r>
              <a:rPr lang="en-US" dirty="0">
                <a:latin typeface="Cambria" pitchFamily="18" charset="0"/>
              </a:rPr>
              <a:t>The French banking system at a glance</a:t>
            </a:r>
            <a:endParaRPr lang="fr-FR" dirty="0">
              <a:latin typeface="Cambria" pitchFamily="18" charset="0"/>
            </a:endParaRPr>
          </a:p>
        </p:txBody>
      </p:sp>
      <p:sp>
        <p:nvSpPr>
          <p:cNvPr id="244739" name="Rectangle 3"/>
          <p:cNvSpPr>
            <a:spLocks noGrp="1" noChangeArrowheads="1"/>
          </p:cNvSpPr>
          <p:nvPr>
            <p:ph type="body" idx="1"/>
          </p:nvPr>
        </p:nvSpPr>
        <p:spPr>
          <a:xfrm>
            <a:off x="477838" y="2362200"/>
            <a:ext cx="8285162" cy="3539430"/>
          </a:xfrm>
        </p:spPr>
        <p:txBody>
          <a:bodyPr/>
          <a:lstStyle/>
          <a:p>
            <a:r>
              <a:rPr lang="en-US" sz="2000" dirty="0">
                <a:latin typeface="Cambria" pitchFamily="18" charset="0"/>
              </a:rPr>
              <a:t>Most of French banks belong to the « universal banking » model: diversification of business lines serves to better protect a universal bank against idiosyncratic shocks that adversely impact individual lines of business</a:t>
            </a:r>
          </a:p>
          <a:p>
            <a:pPr lvl="1"/>
            <a:r>
              <a:rPr lang="en-US" sz="2000" dirty="0">
                <a:latin typeface="Cambria" pitchFamily="18" charset="0"/>
              </a:rPr>
              <a:t>Domestic retail banking (households, corporates, SMEs), </a:t>
            </a:r>
          </a:p>
          <a:p>
            <a:pPr lvl="1"/>
            <a:r>
              <a:rPr lang="en-US" sz="2000" dirty="0">
                <a:latin typeface="Cambria" pitchFamily="18" charset="0"/>
              </a:rPr>
              <a:t>International retail banking, </a:t>
            </a:r>
          </a:p>
          <a:p>
            <a:pPr lvl="1"/>
            <a:r>
              <a:rPr lang="en-US" sz="2000" dirty="0" err="1">
                <a:latin typeface="Cambria" pitchFamily="18" charset="0"/>
              </a:rPr>
              <a:t>Specialised</a:t>
            </a:r>
            <a:r>
              <a:rPr lang="en-US" sz="2000" dirty="0">
                <a:latin typeface="Cambria" pitchFamily="18" charset="0"/>
              </a:rPr>
              <a:t> financial services (consumer credit, leasing, </a:t>
            </a:r>
            <a:r>
              <a:rPr lang="en-US" sz="2000" dirty="0" err="1">
                <a:latin typeface="Cambria" pitchFamily="18" charset="0"/>
              </a:rPr>
              <a:t>etc</a:t>
            </a:r>
            <a:r>
              <a:rPr lang="en-US" sz="2000" dirty="0">
                <a:latin typeface="Cambria" pitchFamily="18" charset="0"/>
              </a:rPr>
              <a:t>)</a:t>
            </a:r>
          </a:p>
          <a:p>
            <a:pPr lvl="1"/>
            <a:r>
              <a:rPr lang="en-US" sz="2000" dirty="0">
                <a:latin typeface="Cambria" pitchFamily="18" charset="0"/>
              </a:rPr>
              <a:t>Corporate and investment banking  </a:t>
            </a:r>
          </a:p>
          <a:p>
            <a:pPr lvl="1"/>
            <a:r>
              <a:rPr lang="en-US" sz="2000" dirty="0">
                <a:latin typeface="Cambria" pitchFamily="18" charset="0"/>
              </a:rPr>
              <a:t>Asset management and conservation</a:t>
            </a:r>
          </a:p>
          <a:p>
            <a:pPr lvl="1"/>
            <a:endParaRPr lang="fr-FR" sz="2000" dirty="0">
              <a:solidFill>
                <a:srgbClr val="CC33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58993F07-1397-4214-9A7D-58B35C9CB0E0}" type="slidenum">
              <a:rPr lang="fr-FR"/>
              <a:pPr/>
              <a:t>11</a:t>
            </a:fld>
            <a:endParaRPr lang="fr-FR"/>
          </a:p>
        </p:txBody>
      </p:sp>
      <p:sp>
        <p:nvSpPr>
          <p:cNvPr id="216066" name="Rectangle 2"/>
          <p:cNvSpPr>
            <a:spLocks noGrp="1" noChangeArrowheads="1"/>
          </p:cNvSpPr>
          <p:nvPr>
            <p:ph type="title"/>
          </p:nvPr>
        </p:nvSpPr>
        <p:spPr/>
        <p:txBody>
          <a:bodyPr/>
          <a:lstStyle/>
          <a:p>
            <a:r>
              <a:rPr lang="en-US" dirty="0">
                <a:latin typeface="Cambria" pitchFamily="18" charset="0"/>
              </a:rPr>
              <a:t>The French banking system at a glance</a:t>
            </a:r>
            <a:endParaRPr lang="fr-FR" dirty="0">
              <a:latin typeface="Cambria" pitchFamily="18" charset="0"/>
            </a:endParaRPr>
          </a:p>
        </p:txBody>
      </p:sp>
      <p:sp>
        <p:nvSpPr>
          <p:cNvPr id="216067" name="Rectangle 3"/>
          <p:cNvSpPr>
            <a:spLocks noGrp="1" noChangeArrowheads="1"/>
          </p:cNvSpPr>
          <p:nvPr>
            <p:ph type="body" idx="1"/>
          </p:nvPr>
        </p:nvSpPr>
        <p:spPr>
          <a:xfrm>
            <a:off x="477838" y="2362200"/>
            <a:ext cx="8285162" cy="3108543"/>
          </a:xfrm>
        </p:spPr>
        <p:txBody>
          <a:bodyPr/>
          <a:lstStyle/>
          <a:p>
            <a:r>
              <a:rPr lang="fr-FR" sz="2000" dirty="0">
                <a:latin typeface="Cambria" pitchFamily="18" charset="0"/>
              </a:rPr>
              <a:t>The French </a:t>
            </a:r>
            <a:r>
              <a:rPr lang="fr-FR" sz="2000" dirty="0" err="1">
                <a:latin typeface="Cambria" pitchFamily="18" charset="0"/>
              </a:rPr>
              <a:t>banks</a:t>
            </a:r>
            <a:r>
              <a:rPr lang="fr-FR" sz="2000" dirty="0">
                <a:latin typeface="Cambria" pitchFamily="18" charset="0"/>
              </a:rPr>
              <a:t> </a:t>
            </a:r>
            <a:r>
              <a:rPr lang="fr-FR" sz="2000" dirty="0" err="1">
                <a:latin typeface="Cambria" pitchFamily="18" charset="0"/>
              </a:rPr>
              <a:t>keep</a:t>
            </a:r>
            <a:r>
              <a:rPr lang="fr-FR" sz="2000" dirty="0">
                <a:latin typeface="Cambria" pitchFamily="18" charset="0"/>
              </a:rPr>
              <a:t> </a:t>
            </a:r>
            <a:r>
              <a:rPr lang="fr-FR" sz="2000" dirty="0" err="1">
                <a:latin typeface="Cambria" pitchFamily="18" charset="0"/>
              </a:rPr>
              <a:t>focused</a:t>
            </a:r>
            <a:r>
              <a:rPr lang="fr-FR" sz="2000" dirty="0">
                <a:latin typeface="Cambria" pitchFamily="18" charset="0"/>
              </a:rPr>
              <a:t> on the </a:t>
            </a:r>
            <a:r>
              <a:rPr lang="fr-FR" sz="2000" b="0" dirty="0" err="1">
                <a:latin typeface="Cambria" pitchFamily="18" charset="0"/>
              </a:rPr>
              <a:t>domestic</a:t>
            </a:r>
            <a:r>
              <a:rPr lang="fr-FR" sz="2000" b="0" dirty="0">
                <a:latin typeface="Cambria" pitchFamily="18" charset="0"/>
              </a:rPr>
              <a:t> </a:t>
            </a:r>
            <a:r>
              <a:rPr lang="fr-FR" sz="2000" dirty="0" err="1">
                <a:latin typeface="Cambria" pitchFamily="18" charset="0"/>
              </a:rPr>
              <a:t>retail</a:t>
            </a:r>
            <a:r>
              <a:rPr lang="fr-FR" sz="2000" b="0" dirty="0">
                <a:latin typeface="Cambria" pitchFamily="18" charset="0"/>
              </a:rPr>
              <a:t> </a:t>
            </a:r>
            <a:r>
              <a:rPr lang="fr-FR" sz="2000" b="0" dirty="0" err="1">
                <a:latin typeface="Cambria" pitchFamily="18" charset="0"/>
              </a:rPr>
              <a:t>market</a:t>
            </a:r>
            <a:endParaRPr lang="fr-FR" sz="2000" b="0" dirty="0">
              <a:latin typeface="Cambria" pitchFamily="18" charset="0"/>
            </a:endParaRPr>
          </a:p>
          <a:p>
            <a:pPr lvl="1"/>
            <a:r>
              <a:rPr lang="fr-FR" sz="2000" dirty="0" err="1">
                <a:latin typeface="Cambria" pitchFamily="18" charset="0"/>
              </a:rPr>
              <a:t>European</a:t>
            </a:r>
            <a:r>
              <a:rPr lang="fr-FR" sz="2000" dirty="0">
                <a:latin typeface="Cambria" pitchFamily="18" charset="0"/>
              </a:rPr>
              <a:t> and </a:t>
            </a:r>
            <a:r>
              <a:rPr lang="fr-FR" sz="2000" dirty="0" err="1">
                <a:latin typeface="Cambria" pitchFamily="18" charset="0"/>
              </a:rPr>
              <a:t>asian</a:t>
            </a:r>
            <a:r>
              <a:rPr lang="fr-FR" sz="2000" dirty="0">
                <a:latin typeface="Cambria" pitchFamily="18" charset="0"/>
              </a:rPr>
              <a:t> </a:t>
            </a:r>
            <a:r>
              <a:rPr lang="fr-FR" sz="2000" dirty="0" err="1">
                <a:latin typeface="Cambria" pitchFamily="18" charset="0"/>
              </a:rPr>
              <a:t>asset</a:t>
            </a:r>
            <a:r>
              <a:rPr lang="fr-FR" sz="2000" dirty="0">
                <a:latin typeface="Cambria" pitchFamily="18" charset="0"/>
              </a:rPr>
              <a:t> management of </a:t>
            </a:r>
            <a:r>
              <a:rPr lang="fr-FR" sz="2000" dirty="0" err="1">
                <a:latin typeface="Cambria" pitchFamily="18" charset="0"/>
              </a:rPr>
              <a:t>Societe</a:t>
            </a:r>
            <a:r>
              <a:rPr lang="fr-FR" sz="2000" dirty="0">
                <a:latin typeface="Cambria" pitchFamily="18" charset="0"/>
              </a:rPr>
              <a:t> </a:t>
            </a:r>
            <a:r>
              <a:rPr lang="fr-FR" sz="2000" dirty="0" err="1">
                <a:latin typeface="Cambria" pitchFamily="18" charset="0"/>
              </a:rPr>
              <a:t>Generale</a:t>
            </a:r>
            <a:r>
              <a:rPr lang="fr-FR" sz="2000" dirty="0">
                <a:latin typeface="Cambria" pitchFamily="18" charset="0"/>
              </a:rPr>
              <a:t> to </a:t>
            </a:r>
            <a:r>
              <a:rPr lang="fr-FR" sz="2000" dirty="0" err="1">
                <a:latin typeface="Cambria" pitchFamily="18" charset="0"/>
              </a:rPr>
              <a:t>Amundi</a:t>
            </a:r>
            <a:r>
              <a:rPr lang="fr-FR" sz="2000" dirty="0">
                <a:latin typeface="Cambria" pitchFamily="18" charset="0"/>
              </a:rPr>
              <a:t> in 2009 (SG 25%, CA 75%) </a:t>
            </a:r>
          </a:p>
          <a:p>
            <a:pPr lvl="1"/>
            <a:r>
              <a:rPr lang="fr-FR" sz="2000" dirty="0" err="1">
                <a:latin typeface="Cambria" pitchFamily="18" charset="0"/>
              </a:rPr>
              <a:t>Credit</a:t>
            </a:r>
            <a:r>
              <a:rPr lang="fr-FR" sz="2000" dirty="0">
                <a:latin typeface="Cambria" pitchFamily="18" charset="0"/>
              </a:rPr>
              <a:t> Agricole </a:t>
            </a:r>
            <a:r>
              <a:rPr lang="fr-FR" sz="2000" dirty="0" err="1">
                <a:latin typeface="Cambria" pitchFamily="18" charset="0"/>
              </a:rPr>
              <a:t>moved</a:t>
            </a:r>
            <a:r>
              <a:rPr lang="fr-FR" sz="2000" dirty="0">
                <a:latin typeface="Cambria" pitchFamily="18" charset="0"/>
              </a:rPr>
              <a:t> </a:t>
            </a:r>
            <a:r>
              <a:rPr lang="fr-FR" sz="2000" dirty="0" err="1">
                <a:latin typeface="Cambria" pitchFamily="18" charset="0"/>
              </a:rPr>
              <a:t>at</a:t>
            </a:r>
            <a:r>
              <a:rPr lang="fr-FR" sz="2000" dirty="0">
                <a:latin typeface="Cambria" pitchFamily="18" charset="0"/>
              </a:rPr>
              <a:t> the </a:t>
            </a:r>
            <a:r>
              <a:rPr lang="fr-FR" sz="2000" dirty="0" err="1">
                <a:latin typeface="Cambria" pitchFamily="18" charset="0"/>
              </a:rPr>
              <a:t>same</a:t>
            </a:r>
            <a:r>
              <a:rPr lang="fr-FR" sz="2000" dirty="0">
                <a:latin typeface="Cambria" pitchFamily="18" charset="0"/>
              </a:rPr>
              <a:t> time to </a:t>
            </a:r>
            <a:r>
              <a:rPr lang="fr-FR" sz="2000" dirty="0" err="1">
                <a:latin typeface="Cambria" pitchFamily="18" charset="0"/>
              </a:rPr>
              <a:t>domestic</a:t>
            </a:r>
            <a:r>
              <a:rPr lang="fr-FR" sz="2000" dirty="0">
                <a:latin typeface="Cambria" pitchFamily="18" charset="0"/>
              </a:rPr>
              <a:t> </a:t>
            </a:r>
            <a:r>
              <a:rPr lang="fr-FR" sz="2000" dirty="0" err="1">
                <a:latin typeface="Cambria" pitchFamily="18" charset="0"/>
              </a:rPr>
              <a:t>retail</a:t>
            </a:r>
            <a:r>
              <a:rPr lang="fr-FR" sz="2000" dirty="0">
                <a:latin typeface="Cambria" pitchFamily="18" charset="0"/>
              </a:rPr>
              <a:t> / </a:t>
            </a:r>
            <a:r>
              <a:rPr lang="fr-FR" sz="2000" dirty="0" err="1">
                <a:latin typeface="Cambria" pitchFamily="18" charset="0"/>
              </a:rPr>
              <a:t>proximity</a:t>
            </a:r>
            <a:r>
              <a:rPr lang="fr-FR" sz="2000" dirty="0">
                <a:latin typeface="Cambria" pitchFamily="18" charset="0"/>
              </a:rPr>
              <a:t> </a:t>
            </a:r>
            <a:r>
              <a:rPr lang="fr-FR" sz="2000" dirty="0" err="1">
                <a:latin typeface="Cambria" pitchFamily="18" charset="0"/>
              </a:rPr>
              <a:t>banking</a:t>
            </a:r>
            <a:r>
              <a:rPr lang="fr-FR" sz="2000" dirty="0">
                <a:latin typeface="Cambria" pitchFamily="18" charset="0"/>
              </a:rPr>
              <a:t>, </a:t>
            </a:r>
            <a:r>
              <a:rPr lang="fr-FR" sz="2000" dirty="0" err="1">
                <a:latin typeface="Cambria" pitchFamily="18" charset="0"/>
              </a:rPr>
              <a:t>which</a:t>
            </a:r>
            <a:r>
              <a:rPr lang="fr-FR" sz="2000" dirty="0">
                <a:latin typeface="Cambria" pitchFamily="18" charset="0"/>
              </a:rPr>
              <a:t> has </a:t>
            </a:r>
            <a:r>
              <a:rPr lang="fr-FR" sz="2000" dirty="0" err="1">
                <a:latin typeface="Cambria" pitchFamily="18" charset="0"/>
              </a:rPr>
              <a:t>remained</a:t>
            </a:r>
            <a:r>
              <a:rPr lang="fr-FR" sz="2000" dirty="0">
                <a:latin typeface="Cambria" pitchFamily="18" charset="0"/>
              </a:rPr>
              <a:t> Banque </a:t>
            </a:r>
            <a:r>
              <a:rPr lang="fr-FR" sz="2000" dirty="0" err="1">
                <a:latin typeface="Cambria" pitchFamily="18" charset="0"/>
              </a:rPr>
              <a:t>postale’s</a:t>
            </a:r>
            <a:r>
              <a:rPr lang="fr-FR" sz="2000" dirty="0">
                <a:latin typeface="Cambria" pitchFamily="18" charset="0"/>
              </a:rPr>
              <a:t> and  </a:t>
            </a:r>
            <a:r>
              <a:rPr lang="fr-FR" sz="2000" dirty="0" err="1">
                <a:latin typeface="Cambria" pitchFamily="18" charset="0"/>
              </a:rPr>
              <a:t>Credit</a:t>
            </a:r>
            <a:r>
              <a:rPr lang="fr-FR" sz="2000" dirty="0">
                <a:latin typeface="Cambria" pitchFamily="18" charset="0"/>
              </a:rPr>
              <a:t> Mutuel </a:t>
            </a:r>
            <a:r>
              <a:rPr lang="fr-FR" sz="2000" dirty="0" err="1">
                <a:latin typeface="Cambria" pitchFamily="18" charset="0"/>
              </a:rPr>
              <a:t>Group’s</a:t>
            </a:r>
            <a:r>
              <a:rPr lang="fr-FR" sz="2000" dirty="0">
                <a:latin typeface="Cambria" pitchFamily="18" charset="0"/>
              </a:rPr>
              <a:t> long time </a:t>
            </a:r>
            <a:r>
              <a:rPr lang="fr-FR" sz="2000" dirty="0" err="1">
                <a:latin typeface="Cambria" pitchFamily="18" charset="0"/>
              </a:rPr>
              <a:t>strategy</a:t>
            </a:r>
            <a:endParaRPr lang="fr-FR" sz="2000" dirty="0">
              <a:latin typeface="Cambria" pitchFamily="18" charset="0"/>
            </a:endParaRPr>
          </a:p>
          <a:p>
            <a:pPr lvl="1"/>
            <a:r>
              <a:rPr lang="fr-FR" sz="2000" dirty="0" err="1">
                <a:latin typeface="Cambria" pitchFamily="18" charset="0"/>
              </a:rPr>
              <a:t>Reorientations</a:t>
            </a:r>
            <a:r>
              <a:rPr lang="fr-FR" sz="2000" dirty="0">
                <a:latin typeface="Cambria" pitchFamily="18" charset="0"/>
              </a:rPr>
              <a:t> </a:t>
            </a:r>
            <a:r>
              <a:rPr lang="fr-FR" sz="2000" dirty="0" err="1">
                <a:latin typeface="Cambria" pitchFamily="18" charset="0"/>
              </a:rPr>
              <a:t>announced</a:t>
            </a:r>
            <a:r>
              <a:rPr lang="fr-FR" sz="2000" dirty="0">
                <a:latin typeface="Cambria" pitchFamily="18" charset="0"/>
              </a:rPr>
              <a:t> </a:t>
            </a:r>
            <a:r>
              <a:rPr lang="fr-FR" sz="2000" dirty="0" err="1">
                <a:latin typeface="Cambria" pitchFamily="18" charset="0"/>
              </a:rPr>
              <a:t>recently</a:t>
            </a:r>
            <a:r>
              <a:rPr lang="fr-FR" sz="2000" dirty="0">
                <a:latin typeface="Cambria" pitchFamily="18" charset="0"/>
              </a:rPr>
              <a:t> by BNPP, SG and CA </a:t>
            </a:r>
            <a:r>
              <a:rPr lang="fr-FR" sz="2000" dirty="0" err="1">
                <a:latin typeface="Cambria" pitchFamily="18" charset="0"/>
              </a:rPr>
              <a:t>confirm</a:t>
            </a:r>
            <a:r>
              <a:rPr lang="fr-FR" sz="2000" dirty="0">
                <a:latin typeface="Cambria" pitchFamily="18" charset="0"/>
              </a:rPr>
              <a:t> </a:t>
            </a:r>
            <a:r>
              <a:rPr lang="fr-FR" sz="2000" dirty="0" err="1">
                <a:latin typeface="Cambria" pitchFamily="18" charset="0"/>
              </a:rPr>
              <a:t>this</a:t>
            </a:r>
            <a:r>
              <a:rPr lang="fr-FR" sz="2000" dirty="0">
                <a:latin typeface="Cambria" pitchFamily="18" charset="0"/>
              </a:rPr>
              <a:t> trend</a:t>
            </a:r>
          </a:p>
          <a:p>
            <a:r>
              <a:rPr lang="fr-FR" sz="2000" dirty="0">
                <a:latin typeface="Cambria" pitchFamily="18" charset="0"/>
              </a:rPr>
              <a:t>70% of </a:t>
            </a:r>
            <a:r>
              <a:rPr lang="fr-FR" sz="2000" dirty="0" err="1">
                <a:latin typeface="Cambria" pitchFamily="18" charset="0"/>
              </a:rPr>
              <a:t>employees</a:t>
            </a:r>
            <a:r>
              <a:rPr lang="fr-FR" sz="2000" dirty="0">
                <a:latin typeface="Cambria" pitchFamily="18" charset="0"/>
              </a:rPr>
              <a:t> </a:t>
            </a:r>
            <a:r>
              <a:rPr lang="fr-FR" sz="2000" dirty="0" err="1">
                <a:latin typeface="Cambria" pitchFamily="18" charset="0"/>
              </a:rPr>
              <a:t>work</a:t>
            </a:r>
            <a:r>
              <a:rPr lang="fr-FR" sz="2000" dirty="0">
                <a:latin typeface="Cambria" pitchFamily="18" charset="0"/>
              </a:rPr>
              <a:t> in </a:t>
            </a:r>
            <a:r>
              <a:rPr lang="fr-FR" sz="2000" dirty="0" err="1">
                <a:latin typeface="Cambria" pitchFamily="18" charset="0"/>
              </a:rPr>
              <a:t>retail</a:t>
            </a:r>
            <a:r>
              <a:rPr lang="fr-FR" sz="2000" dirty="0">
                <a:latin typeface="Cambria" pitchFamily="18" charset="0"/>
              </a:rPr>
              <a:t> </a:t>
            </a:r>
            <a:r>
              <a:rPr lang="fr-FR" sz="2000" dirty="0" err="1">
                <a:latin typeface="Cambria" pitchFamily="18" charset="0"/>
              </a:rPr>
              <a:t>banking</a:t>
            </a:r>
            <a:endParaRPr lang="fr-FR" sz="2000" dirty="0">
              <a:latin typeface="Cambria"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3AB0C0D9-5BA4-46E5-AE2D-317DFC0D2F97}" type="slidenum">
              <a:rPr lang="fr-FR"/>
              <a:pPr/>
              <a:t>12</a:t>
            </a:fld>
            <a:endParaRPr lang="fr-FR"/>
          </a:p>
        </p:txBody>
      </p:sp>
      <p:sp>
        <p:nvSpPr>
          <p:cNvPr id="226306" name="Rectangle 2"/>
          <p:cNvSpPr>
            <a:spLocks noGrp="1" noChangeArrowheads="1"/>
          </p:cNvSpPr>
          <p:nvPr>
            <p:ph type="title"/>
          </p:nvPr>
        </p:nvSpPr>
        <p:spPr/>
        <p:txBody>
          <a:bodyPr/>
          <a:lstStyle/>
          <a:p>
            <a:r>
              <a:rPr lang="en-US" dirty="0">
                <a:latin typeface="Cambria" pitchFamily="18" charset="0"/>
              </a:rPr>
              <a:t>The French banking system at a glance</a:t>
            </a:r>
            <a:endParaRPr lang="fr-FR" dirty="0">
              <a:latin typeface="Cambria" pitchFamily="18" charset="0"/>
            </a:endParaRPr>
          </a:p>
        </p:txBody>
      </p:sp>
      <p:sp>
        <p:nvSpPr>
          <p:cNvPr id="226307" name="Rectangle 3"/>
          <p:cNvSpPr>
            <a:spLocks noGrp="1" noChangeArrowheads="1"/>
          </p:cNvSpPr>
          <p:nvPr>
            <p:ph type="body" idx="1"/>
          </p:nvPr>
        </p:nvSpPr>
        <p:spPr>
          <a:xfrm>
            <a:off x="477838" y="2362200"/>
            <a:ext cx="8285162" cy="1371600"/>
          </a:xfrm>
        </p:spPr>
        <p:txBody>
          <a:bodyPr/>
          <a:lstStyle/>
          <a:p>
            <a:r>
              <a:rPr lang="fr-FR" sz="2000" dirty="0" err="1">
                <a:latin typeface="Cambria" pitchFamily="18" charset="0"/>
              </a:rPr>
              <a:t>Fees</a:t>
            </a:r>
            <a:r>
              <a:rPr lang="fr-FR" sz="2000" dirty="0">
                <a:latin typeface="Cambria" pitchFamily="18" charset="0"/>
              </a:rPr>
              <a:t> </a:t>
            </a:r>
            <a:r>
              <a:rPr lang="fr-FR" sz="2000" dirty="0" err="1">
                <a:latin typeface="Cambria" pitchFamily="18" charset="0"/>
              </a:rPr>
              <a:t>represent</a:t>
            </a:r>
            <a:r>
              <a:rPr lang="fr-FR" sz="2000" dirty="0">
                <a:latin typeface="Cambria" pitchFamily="18" charset="0"/>
              </a:rPr>
              <a:t> on </a:t>
            </a:r>
            <a:r>
              <a:rPr lang="fr-FR" sz="2000" dirty="0" err="1">
                <a:latin typeface="Cambria" pitchFamily="18" charset="0"/>
              </a:rPr>
              <a:t>average</a:t>
            </a:r>
            <a:r>
              <a:rPr lang="fr-FR" sz="2000" dirty="0">
                <a:latin typeface="Cambria" pitchFamily="18" charset="0"/>
              </a:rPr>
              <a:t> 27.5% of revenues, </a:t>
            </a:r>
            <a:r>
              <a:rPr lang="fr-FR" sz="2000" dirty="0" err="1">
                <a:latin typeface="Cambria" pitchFamily="18" charset="0"/>
              </a:rPr>
              <a:t>including</a:t>
            </a:r>
            <a:r>
              <a:rPr lang="fr-FR" sz="2000" dirty="0">
                <a:latin typeface="Cambria" pitchFamily="18" charset="0"/>
              </a:rPr>
              <a:t> 75% on </a:t>
            </a:r>
            <a:r>
              <a:rPr lang="fr-FR" sz="2000" dirty="0" err="1">
                <a:latin typeface="Cambria" pitchFamily="18" charset="0"/>
              </a:rPr>
              <a:t>payments</a:t>
            </a:r>
            <a:endParaRPr lang="fr-FR" sz="2000" dirty="0">
              <a:latin typeface="Cambria" pitchFamily="18" charset="0"/>
            </a:endParaRPr>
          </a:p>
          <a:p>
            <a:r>
              <a:rPr lang="fr-FR" sz="2000" dirty="0" err="1">
                <a:latin typeface="Cambria" pitchFamily="18" charset="0"/>
              </a:rPr>
              <a:t>Funding</a:t>
            </a:r>
            <a:r>
              <a:rPr lang="fr-FR" sz="2000" dirty="0">
                <a:latin typeface="Cambria" pitchFamily="18" charset="0"/>
              </a:rPr>
              <a:t> </a:t>
            </a:r>
            <a:r>
              <a:rPr lang="fr-FR" sz="2000" dirty="0" err="1">
                <a:latin typeface="Cambria" pitchFamily="18" charset="0"/>
              </a:rPr>
              <a:t>remains</a:t>
            </a:r>
            <a:r>
              <a:rPr lang="fr-FR" sz="2000" dirty="0">
                <a:latin typeface="Cambria" pitchFamily="18" charset="0"/>
              </a:rPr>
              <a:t> the main job of French </a:t>
            </a:r>
            <a:r>
              <a:rPr lang="fr-FR" sz="2000" dirty="0" err="1">
                <a:latin typeface="Cambria" pitchFamily="18" charset="0"/>
              </a:rPr>
              <a:t>banks</a:t>
            </a:r>
            <a:r>
              <a:rPr lang="fr-FR" sz="2000" dirty="0">
                <a:latin typeface="Cambria" pitchFamily="18" charset="0"/>
              </a:rPr>
              <a:t>, and Revenues are </a:t>
            </a:r>
            <a:r>
              <a:rPr lang="fr-FR" sz="2000" dirty="0" err="1">
                <a:latin typeface="Cambria" pitchFamily="18" charset="0"/>
              </a:rPr>
              <a:t>thus</a:t>
            </a:r>
            <a:r>
              <a:rPr lang="fr-FR" sz="2000" dirty="0">
                <a:latin typeface="Cambria" pitchFamily="18" charset="0"/>
              </a:rPr>
              <a:t> </a:t>
            </a:r>
            <a:r>
              <a:rPr lang="fr-FR" sz="2000" dirty="0" err="1">
                <a:latin typeface="Cambria" pitchFamily="18" charset="0"/>
              </a:rPr>
              <a:t>very</a:t>
            </a:r>
            <a:r>
              <a:rPr lang="fr-FR" sz="2000" dirty="0">
                <a:latin typeface="Cambria" pitchFamily="18" charset="0"/>
              </a:rPr>
              <a:t> sensitive to </a:t>
            </a:r>
            <a:r>
              <a:rPr lang="fr-FR" sz="2000" dirty="0" err="1">
                <a:latin typeface="Cambria" pitchFamily="18" charset="0"/>
              </a:rPr>
              <a:t>refinancing</a:t>
            </a:r>
            <a:r>
              <a:rPr lang="fr-FR" sz="2000" dirty="0">
                <a:latin typeface="Cambria" pitchFamily="18" charset="0"/>
              </a:rPr>
              <a:t> </a:t>
            </a:r>
            <a:r>
              <a:rPr lang="fr-FR" sz="2000" dirty="0" err="1">
                <a:latin typeface="Cambria" pitchFamily="18" charset="0"/>
              </a:rPr>
              <a:t>costs</a:t>
            </a:r>
            <a:endParaRPr lang="fr-FR" sz="2000" dirty="0">
              <a:latin typeface="Cambria"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FD52897E-81C0-4BF7-AE15-62FC82C4186C}" type="slidenum">
              <a:rPr lang="fr-FR"/>
              <a:pPr/>
              <a:t>13</a:t>
            </a:fld>
            <a:endParaRPr lang="fr-FR"/>
          </a:p>
        </p:txBody>
      </p:sp>
      <p:sp>
        <p:nvSpPr>
          <p:cNvPr id="101378" name="Rectangle 2"/>
          <p:cNvSpPr>
            <a:spLocks noGrp="1" noChangeArrowheads="1"/>
          </p:cNvSpPr>
          <p:nvPr>
            <p:ph type="title"/>
          </p:nvPr>
        </p:nvSpPr>
        <p:spPr/>
        <p:txBody>
          <a:bodyPr/>
          <a:lstStyle/>
          <a:p>
            <a:r>
              <a:rPr lang="en-US" dirty="0">
                <a:latin typeface="Cambria" pitchFamily="18" charset="0"/>
              </a:rPr>
              <a:t>The French banking system at a glance</a:t>
            </a:r>
            <a:endParaRPr lang="fr-FR" dirty="0">
              <a:latin typeface="Cambria" pitchFamily="18" charset="0"/>
            </a:endParaRPr>
          </a:p>
        </p:txBody>
      </p:sp>
      <p:sp>
        <p:nvSpPr>
          <p:cNvPr id="101379" name="Rectangle 3"/>
          <p:cNvSpPr>
            <a:spLocks noGrp="1" noChangeArrowheads="1"/>
          </p:cNvSpPr>
          <p:nvPr>
            <p:ph type="body" idx="1"/>
          </p:nvPr>
        </p:nvSpPr>
        <p:spPr>
          <a:xfrm>
            <a:off x="477838" y="2362200"/>
            <a:ext cx="8285162" cy="3671888"/>
          </a:xfrm>
        </p:spPr>
        <p:txBody>
          <a:bodyPr/>
          <a:lstStyle/>
          <a:p>
            <a:r>
              <a:rPr lang="fr-FR" sz="2000" dirty="0" err="1">
                <a:latin typeface="Cambria" pitchFamily="18" charset="0"/>
              </a:rPr>
              <a:t>Openess</a:t>
            </a:r>
            <a:r>
              <a:rPr lang="fr-FR" sz="2000" dirty="0">
                <a:latin typeface="Cambria" pitchFamily="18" charset="0"/>
              </a:rPr>
              <a:t> and global </a:t>
            </a:r>
            <a:r>
              <a:rPr lang="fr-FR" sz="2000" dirty="0" err="1">
                <a:latin typeface="Cambria" pitchFamily="18" charset="0"/>
              </a:rPr>
              <a:t>presence</a:t>
            </a:r>
            <a:r>
              <a:rPr lang="fr-FR" sz="2000" dirty="0">
                <a:latin typeface="Cambria" pitchFamily="18" charset="0"/>
              </a:rPr>
              <a:t> </a:t>
            </a:r>
          </a:p>
          <a:p>
            <a:pPr lvl="1"/>
            <a:r>
              <a:rPr lang="en-US" sz="2000" dirty="0">
                <a:latin typeface="Cambria" pitchFamily="18" charset="0"/>
              </a:rPr>
              <a:t>France is very open to foreign banks : 204 foreign credit institutions are established in France</a:t>
            </a:r>
          </a:p>
          <a:p>
            <a:pPr lvl="2"/>
            <a:r>
              <a:rPr lang="en-US" sz="1800" dirty="0">
                <a:latin typeface="Cambria" pitchFamily="18" charset="0"/>
              </a:rPr>
              <a:t>106 foreign banking groups (branches or subsidiaries), among them 79% from OCDE countries and 61 financial companies  </a:t>
            </a:r>
          </a:p>
          <a:p>
            <a:pPr lvl="2"/>
            <a:r>
              <a:rPr lang="en-US" sz="1800" dirty="0">
                <a:latin typeface="Cambria" pitchFamily="18" charset="0"/>
              </a:rPr>
              <a:t>Strong presence in investment banking </a:t>
            </a:r>
          </a:p>
          <a:p>
            <a:pPr lvl="2"/>
            <a:r>
              <a:rPr lang="en-US" sz="1800" dirty="0">
                <a:latin typeface="Cambria" pitchFamily="18" charset="0"/>
              </a:rPr>
              <a:t>Fewer in retail banking (HSBC, ING Direct)</a:t>
            </a:r>
          </a:p>
          <a:p>
            <a:pPr lvl="1"/>
            <a:r>
              <a:rPr lang="en-US" sz="2000" dirty="0">
                <a:latin typeface="Cambria" pitchFamily="18" charset="0"/>
              </a:rPr>
              <a:t>166 French branches operating in the European Economic Area under the European Passport (106 in 2000)</a:t>
            </a:r>
          </a:p>
          <a:p>
            <a:pPr lvl="1"/>
            <a:r>
              <a:rPr lang="en-US" sz="2000" dirty="0">
                <a:latin typeface="Cambria" pitchFamily="18" charset="0"/>
              </a:rPr>
              <a:t>More than 400 French credit institutions (subsidiaries+ branches) operating outside the European Economic Area</a:t>
            </a:r>
            <a:endParaRPr lang="fr-FR" sz="2000" dirty="0">
              <a:latin typeface="Cambria"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0ED61026-C1DE-4E17-8ED4-80C964E7F674}" type="slidenum">
              <a:rPr lang="fr-FR"/>
              <a:pPr/>
              <a:t>14</a:t>
            </a:fld>
            <a:endParaRPr lang="fr-FR"/>
          </a:p>
        </p:txBody>
      </p:sp>
      <p:sp>
        <p:nvSpPr>
          <p:cNvPr id="23554" name="Rectangle 2"/>
          <p:cNvSpPr>
            <a:spLocks noGrp="1" noChangeArrowheads="1"/>
          </p:cNvSpPr>
          <p:nvPr>
            <p:ph type="title"/>
          </p:nvPr>
        </p:nvSpPr>
        <p:spPr/>
        <p:txBody>
          <a:bodyPr/>
          <a:lstStyle/>
          <a:p>
            <a:r>
              <a:rPr lang="en-US" dirty="0">
                <a:latin typeface="Cambria" pitchFamily="18" charset="0"/>
              </a:rPr>
              <a:t>The French banking system at a glance</a:t>
            </a:r>
            <a:endParaRPr lang="fr-FR" dirty="0">
              <a:latin typeface="Cambria" pitchFamily="18" charset="0"/>
            </a:endParaRPr>
          </a:p>
        </p:txBody>
      </p:sp>
      <p:sp>
        <p:nvSpPr>
          <p:cNvPr id="23555" name="Rectangle 3"/>
          <p:cNvSpPr>
            <a:spLocks noGrp="1" noChangeArrowheads="1"/>
          </p:cNvSpPr>
          <p:nvPr>
            <p:ph type="body" idx="1"/>
          </p:nvPr>
        </p:nvSpPr>
        <p:spPr>
          <a:xfrm>
            <a:off x="477838" y="2362200"/>
            <a:ext cx="8285162" cy="3170099"/>
          </a:xfrm>
        </p:spPr>
        <p:txBody>
          <a:bodyPr/>
          <a:lstStyle/>
          <a:p>
            <a:r>
              <a:rPr lang="en-US" sz="2000" dirty="0">
                <a:latin typeface="Cambria" pitchFamily="18" charset="0"/>
              </a:rPr>
              <a:t>The French banking system currently accounts for</a:t>
            </a:r>
            <a:endParaRPr lang="fr-FR" sz="2000" dirty="0">
              <a:latin typeface="Cambria" pitchFamily="18" charset="0"/>
            </a:endParaRPr>
          </a:p>
          <a:p>
            <a:pPr lvl="1"/>
            <a:r>
              <a:rPr lang="en-US" sz="2000" dirty="0">
                <a:latin typeface="Cambria" pitchFamily="18" charset="0"/>
              </a:rPr>
              <a:t>3-4%: banks’ contribution to GDP </a:t>
            </a:r>
          </a:p>
          <a:p>
            <a:pPr lvl="1"/>
            <a:r>
              <a:rPr lang="en-US" sz="2000" dirty="0">
                <a:latin typeface="Cambria" pitchFamily="18" charset="0"/>
              </a:rPr>
              <a:t>48 million customers</a:t>
            </a:r>
          </a:p>
          <a:p>
            <a:pPr lvl="1"/>
            <a:r>
              <a:rPr lang="en-US" sz="2000" dirty="0">
                <a:latin typeface="Cambria" pitchFamily="18" charset="0"/>
              </a:rPr>
              <a:t>76.8 million current accounts and 157 million savings accounts (148.5 million for households and 6.6 million for corporates)</a:t>
            </a:r>
          </a:p>
          <a:p>
            <a:pPr lvl="1"/>
            <a:r>
              <a:rPr lang="en-US" sz="2000" dirty="0">
                <a:latin typeface="Cambria" pitchFamily="18" charset="0"/>
              </a:rPr>
              <a:t>39,000 bank branches (including 12,700 </a:t>
            </a:r>
            <a:r>
              <a:rPr lang="en-US" sz="2000" dirty="0" err="1">
                <a:latin typeface="Cambria" pitchFamily="18" charset="0"/>
              </a:rPr>
              <a:t>Banque</a:t>
            </a:r>
            <a:r>
              <a:rPr lang="en-US" sz="2000" dirty="0">
                <a:latin typeface="Cambria" pitchFamily="18" charset="0"/>
              </a:rPr>
              <a:t> </a:t>
            </a:r>
            <a:r>
              <a:rPr lang="en-US" sz="2000" dirty="0" err="1">
                <a:latin typeface="Cambria" pitchFamily="18" charset="0"/>
              </a:rPr>
              <a:t>Postale</a:t>
            </a:r>
            <a:r>
              <a:rPr lang="en-US" sz="2000" dirty="0">
                <a:latin typeface="Cambria" pitchFamily="18" charset="0"/>
              </a:rPr>
              <a:t> branches).</a:t>
            </a:r>
          </a:p>
          <a:p>
            <a:pPr lvl="1"/>
            <a:r>
              <a:rPr lang="en-US" sz="2000" dirty="0">
                <a:latin typeface="Cambria" pitchFamily="18" charset="0"/>
              </a:rPr>
              <a:t>64 million bank cards, mostly debit cards which can be used for both payments and cash withdrawals through a nationwide network of POS terminals and ATM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0D6F5FA2-C5F3-4877-8E56-B9CBA081FD5F}" type="slidenum">
              <a:rPr lang="fr-FR"/>
              <a:pPr/>
              <a:t>15</a:t>
            </a:fld>
            <a:endParaRPr lang="fr-FR"/>
          </a:p>
        </p:txBody>
      </p:sp>
      <p:sp>
        <p:nvSpPr>
          <p:cNvPr id="27650" name="Rectangle 2"/>
          <p:cNvSpPr>
            <a:spLocks noGrp="1" noChangeArrowheads="1"/>
          </p:cNvSpPr>
          <p:nvPr>
            <p:ph type="title"/>
          </p:nvPr>
        </p:nvSpPr>
        <p:spPr/>
        <p:txBody>
          <a:bodyPr/>
          <a:lstStyle/>
          <a:p>
            <a:r>
              <a:rPr lang="en-US" dirty="0">
                <a:latin typeface="Cambria" pitchFamily="18" charset="0"/>
              </a:rPr>
              <a:t>The French banking system at a glance</a:t>
            </a:r>
            <a:endParaRPr lang="fr-FR" dirty="0">
              <a:latin typeface="Cambria" pitchFamily="18" charset="0"/>
            </a:endParaRPr>
          </a:p>
        </p:txBody>
      </p:sp>
      <p:sp>
        <p:nvSpPr>
          <p:cNvPr id="27651" name="Rectangle 3"/>
          <p:cNvSpPr>
            <a:spLocks noGrp="1" noChangeArrowheads="1"/>
          </p:cNvSpPr>
          <p:nvPr>
            <p:ph type="body" idx="1"/>
          </p:nvPr>
        </p:nvSpPr>
        <p:spPr>
          <a:xfrm>
            <a:off x="477838" y="2362200"/>
            <a:ext cx="8285162" cy="3588675"/>
          </a:xfrm>
        </p:spPr>
        <p:txBody>
          <a:bodyPr/>
          <a:lstStyle/>
          <a:p>
            <a:r>
              <a:rPr lang="fr-FR" sz="2000" dirty="0">
                <a:latin typeface="Cambria" pitchFamily="18" charset="0"/>
              </a:rPr>
              <a:t>The </a:t>
            </a:r>
            <a:r>
              <a:rPr lang="fr-FR" sz="2000" dirty="0" err="1">
                <a:latin typeface="Cambria" pitchFamily="18" charset="0"/>
              </a:rPr>
              <a:t>banking</a:t>
            </a:r>
            <a:r>
              <a:rPr lang="fr-FR" sz="2000" dirty="0">
                <a:latin typeface="Cambria" pitchFamily="18" charset="0"/>
              </a:rPr>
              <a:t> </a:t>
            </a:r>
            <a:r>
              <a:rPr lang="fr-FR" sz="2000" dirty="0" err="1">
                <a:latin typeface="Cambria" pitchFamily="18" charset="0"/>
              </a:rPr>
              <a:t>industry</a:t>
            </a:r>
            <a:r>
              <a:rPr lang="fr-FR" sz="2000" dirty="0">
                <a:latin typeface="Cambria" pitchFamily="18" charset="0"/>
              </a:rPr>
              <a:t> has </a:t>
            </a:r>
            <a:r>
              <a:rPr lang="fr-FR" sz="2000" dirty="0" err="1">
                <a:latin typeface="Cambria" pitchFamily="18" charset="0"/>
              </a:rPr>
              <a:t>undergone</a:t>
            </a:r>
            <a:r>
              <a:rPr lang="fr-FR" sz="2000" dirty="0">
                <a:latin typeface="Cambria" pitchFamily="18" charset="0"/>
              </a:rPr>
              <a:t> major consolidation </a:t>
            </a:r>
            <a:r>
              <a:rPr lang="fr-FR" sz="2000" dirty="0" err="1">
                <a:latin typeface="Cambria" pitchFamily="18" charset="0"/>
              </a:rPr>
              <a:t>since</a:t>
            </a:r>
            <a:r>
              <a:rPr lang="fr-FR" sz="2000" dirty="0">
                <a:latin typeface="Cambria" pitchFamily="18" charset="0"/>
              </a:rPr>
              <a:t> the </a:t>
            </a:r>
            <a:r>
              <a:rPr lang="fr-FR" sz="2000" dirty="0" err="1">
                <a:latin typeface="Cambria" pitchFamily="18" charset="0"/>
              </a:rPr>
              <a:t>late</a:t>
            </a:r>
            <a:r>
              <a:rPr lang="fr-FR" sz="2000" dirty="0">
                <a:latin typeface="Cambria" pitchFamily="18" charset="0"/>
              </a:rPr>
              <a:t> 1980s (1/2)</a:t>
            </a:r>
          </a:p>
          <a:p>
            <a:pPr lvl="2"/>
            <a:r>
              <a:rPr lang="fr-FR" sz="1800" dirty="0">
                <a:latin typeface="Cambria" pitchFamily="18" charset="0"/>
              </a:rPr>
              <a:t>1996: Crédit Agricole and Indosuez,</a:t>
            </a:r>
          </a:p>
          <a:p>
            <a:pPr lvl="2"/>
            <a:r>
              <a:rPr lang="fr-FR" sz="1800" dirty="0">
                <a:latin typeface="Cambria" pitchFamily="18" charset="0"/>
              </a:rPr>
              <a:t>1997: Société Générale </a:t>
            </a:r>
            <a:r>
              <a:rPr lang="fr-FR" sz="1800" dirty="0" err="1">
                <a:latin typeface="Cambria" pitchFamily="18" charset="0"/>
              </a:rPr>
              <a:t>takes</a:t>
            </a:r>
            <a:r>
              <a:rPr lang="fr-FR" sz="1800" dirty="0">
                <a:latin typeface="Cambria" pitchFamily="18" charset="0"/>
              </a:rPr>
              <a:t> control of Crédit du Nord,</a:t>
            </a:r>
          </a:p>
          <a:p>
            <a:pPr lvl="2"/>
            <a:r>
              <a:rPr lang="fr-FR" sz="1800" dirty="0">
                <a:latin typeface="Cambria" pitchFamily="18" charset="0"/>
              </a:rPr>
              <a:t>1999: BNP Paribas Group </a:t>
            </a:r>
            <a:r>
              <a:rPr lang="fr-FR" sz="1800" dirty="0" err="1">
                <a:latin typeface="Cambria" pitchFamily="18" charset="0"/>
              </a:rPr>
              <a:t>is</a:t>
            </a:r>
            <a:r>
              <a:rPr lang="fr-FR" sz="1800" dirty="0">
                <a:latin typeface="Cambria" pitchFamily="18" charset="0"/>
              </a:rPr>
              <a:t> </a:t>
            </a:r>
            <a:r>
              <a:rPr lang="fr-FR" sz="1800" dirty="0" err="1">
                <a:latin typeface="Cambria" pitchFamily="18" charset="0"/>
              </a:rPr>
              <a:t>created</a:t>
            </a:r>
            <a:r>
              <a:rPr lang="fr-FR" sz="1800" dirty="0">
                <a:latin typeface="Cambria" pitchFamily="18" charset="0"/>
              </a:rPr>
              <a:t>,</a:t>
            </a:r>
          </a:p>
          <a:p>
            <a:pPr lvl="2"/>
            <a:r>
              <a:rPr lang="fr-FR" sz="1800" dirty="0">
                <a:latin typeface="Cambria" pitchFamily="18" charset="0"/>
              </a:rPr>
              <a:t>2000: HSBC </a:t>
            </a:r>
            <a:r>
              <a:rPr lang="fr-FR" sz="1800" dirty="0" err="1">
                <a:latin typeface="Cambria" pitchFamily="18" charset="0"/>
              </a:rPr>
              <a:t>takes</a:t>
            </a:r>
            <a:r>
              <a:rPr lang="fr-FR" sz="1800" dirty="0">
                <a:latin typeface="Cambria" pitchFamily="18" charset="0"/>
              </a:rPr>
              <a:t> control of Crédit Commercial de France</a:t>
            </a:r>
          </a:p>
          <a:p>
            <a:pPr lvl="2"/>
            <a:r>
              <a:rPr lang="fr-FR" sz="1800" dirty="0">
                <a:latin typeface="Cambria" pitchFamily="18" charset="0"/>
              </a:rPr>
              <a:t>2002: Crédit Agricole </a:t>
            </a:r>
            <a:r>
              <a:rPr lang="fr-FR" sz="1800" dirty="0" err="1">
                <a:latin typeface="Cambria" pitchFamily="18" charset="0"/>
              </a:rPr>
              <a:t>buys</a:t>
            </a:r>
            <a:r>
              <a:rPr lang="fr-FR" sz="1800" dirty="0">
                <a:latin typeface="Cambria" pitchFamily="18" charset="0"/>
              </a:rPr>
              <a:t> Crédit Lyonnais (LCL)</a:t>
            </a:r>
          </a:p>
          <a:p>
            <a:pPr lvl="2"/>
            <a:r>
              <a:rPr lang="fr-FR" sz="1800" dirty="0">
                <a:latin typeface="Cambria" pitchFamily="18" charset="0"/>
              </a:rPr>
              <a:t>2006: </a:t>
            </a:r>
            <a:r>
              <a:rPr lang="fr-FR" sz="1800" dirty="0" err="1">
                <a:latin typeface="Cambria" pitchFamily="18" charset="0"/>
              </a:rPr>
              <a:t>Natixis</a:t>
            </a:r>
            <a:r>
              <a:rPr lang="fr-FR" sz="1800" dirty="0">
                <a:latin typeface="Cambria" pitchFamily="18" charset="0"/>
              </a:rPr>
              <a:t> (</a:t>
            </a:r>
            <a:r>
              <a:rPr lang="fr-FR" sz="1800" dirty="0" err="1">
                <a:latin typeface="Cambria" pitchFamily="18" charset="0"/>
              </a:rPr>
              <a:t>Ixis</a:t>
            </a:r>
            <a:r>
              <a:rPr lang="fr-FR" sz="1800" dirty="0">
                <a:latin typeface="Cambria" pitchFamily="18" charset="0"/>
              </a:rPr>
              <a:t> – Caisses d’Epargne + </a:t>
            </a:r>
            <a:r>
              <a:rPr lang="fr-FR" sz="1800" dirty="0" err="1">
                <a:latin typeface="Cambria" pitchFamily="18" charset="0"/>
              </a:rPr>
              <a:t>Natexis</a:t>
            </a:r>
            <a:r>
              <a:rPr lang="fr-FR" sz="1800" dirty="0">
                <a:latin typeface="Cambria" pitchFamily="18" charset="0"/>
              </a:rPr>
              <a:t> – </a:t>
            </a:r>
            <a:r>
              <a:rPr lang="fr-FR" sz="1800" dirty="0" err="1">
                <a:latin typeface="Cambria" pitchFamily="18" charset="0"/>
              </a:rPr>
              <a:t>BAnques</a:t>
            </a:r>
            <a:r>
              <a:rPr lang="fr-FR" sz="1800" dirty="0">
                <a:latin typeface="Cambria" pitchFamily="18" charset="0"/>
              </a:rPr>
              <a:t> Populaires)</a:t>
            </a:r>
          </a:p>
          <a:p>
            <a:pPr lvl="2"/>
            <a:r>
              <a:rPr lang="fr-FR" sz="1800" dirty="0">
                <a:latin typeface="Cambria" pitchFamily="18" charset="0"/>
              </a:rPr>
              <a:t>2009: BPCE, a new group </a:t>
            </a:r>
            <a:r>
              <a:rPr lang="fr-FR" sz="1800" dirty="0" err="1">
                <a:latin typeface="Cambria" pitchFamily="18" charset="0"/>
              </a:rPr>
              <a:t>between</a:t>
            </a:r>
            <a:r>
              <a:rPr lang="fr-FR" sz="1800" dirty="0">
                <a:latin typeface="Cambria" pitchFamily="18" charset="0"/>
              </a:rPr>
              <a:t> Banques Populaires and Caisses d’Epargne </a:t>
            </a:r>
            <a:r>
              <a:rPr lang="fr-FR" sz="1800" dirty="0" err="1">
                <a:latin typeface="Cambria" pitchFamily="18" charset="0"/>
              </a:rPr>
              <a:t>under</a:t>
            </a:r>
            <a:r>
              <a:rPr lang="fr-FR" sz="1800" dirty="0">
                <a:latin typeface="Cambria" pitchFamily="18" charset="0"/>
              </a:rPr>
              <a:t> the control of a holding </a:t>
            </a:r>
            <a:r>
              <a:rPr lang="fr-FR" sz="1800" dirty="0" err="1">
                <a:latin typeface="Cambria" pitchFamily="18" charset="0"/>
              </a:rPr>
              <a:t>company</a:t>
            </a:r>
            <a:r>
              <a:rPr lang="fr-FR" sz="1800" dirty="0">
                <a:latin typeface="Cambria" pitchFamily="18" charset="0"/>
              </a:rPr>
              <a:t> and </a:t>
            </a:r>
            <a:r>
              <a:rPr lang="fr-FR" sz="1800" dirty="0" err="1">
                <a:latin typeface="Cambria" pitchFamily="18" charset="0"/>
              </a:rPr>
              <a:t>owning</a:t>
            </a:r>
            <a:r>
              <a:rPr lang="fr-FR" sz="1800" dirty="0">
                <a:latin typeface="Cambria" pitchFamily="18" charset="0"/>
              </a:rPr>
              <a:t> </a:t>
            </a:r>
            <a:r>
              <a:rPr lang="fr-FR" sz="1800" dirty="0" err="1">
                <a:latin typeface="Cambria" pitchFamily="18" charset="0"/>
              </a:rPr>
              <a:t>Natixis</a:t>
            </a:r>
            <a:endParaRPr lang="fr-FR" sz="1800" dirty="0">
              <a:latin typeface="Cambria"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74FEBA00-DC25-4953-B91A-776675F70933}" type="slidenum">
              <a:rPr lang="fr-FR"/>
              <a:pPr/>
              <a:t>16</a:t>
            </a:fld>
            <a:endParaRPr lang="fr-FR"/>
          </a:p>
        </p:txBody>
      </p:sp>
      <p:sp>
        <p:nvSpPr>
          <p:cNvPr id="56322" name="Rectangle 2"/>
          <p:cNvSpPr>
            <a:spLocks noGrp="1" noChangeArrowheads="1"/>
          </p:cNvSpPr>
          <p:nvPr>
            <p:ph type="title"/>
          </p:nvPr>
        </p:nvSpPr>
        <p:spPr/>
        <p:txBody>
          <a:bodyPr/>
          <a:lstStyle/>
          <a:p>
            <a:r>
              <a:rPr lang="en-US" dirty="0">
                <a:latin typeface="Cambria" pitchFamily="18" charset="0"/>
              </a:rPr>
              <a:t>The French banking system at a glance</a:t>
            </a:r>
            <a:endParaRPr lang="fr-FR" dirty="0">
              <a:latin typeface="Cambria" pitchFamily="18" charset="0"/>
            </a:endParaRPr>
          </a:p>
        </p:txBody>
      </p:sp>
      <p:sp>
        <p:nvSpPr>
          <p:cNvPr id="56323" name="Rectangle 3"/>
          <p:cNvSpPr>
            <a:spLocks noGrp="1" noChangeArrowheads="1"/>
          </p:cNvSpPr>
          <p:nvPr>
            <p:ph type="body" idx="1"/>
          </p:nvPr>
        </p:nvSpPr>
        <p:spPr>
          <a:xfrm>
            <a:off x="477838" y="2362200"/>
            <a:ext cx="8285162" cy="3157538"/>
          </a:xfrm>
        </p:spPr>
        <p:txBody>
          <a:bodyPr/>
          <a:lstStyle/>
          <a:p>
            <a:r>
              <a:rPr lang="fr-FR" sz="2000" dirty="0">
                <a:latin typeface="Cambria" pitchFamily="18" charset="0"/>
              </a:rPr>
              <a:t>The </a:t>
            </a:r>
            <a:r>
              <a:rPr lang="fr-FR" sz="2000" dirty="0" err="1">
                <a:latin typeface="Cambria" pitchFamily="18" charset="0"/>
              </a:rPr>
              <a:t>banking</a:t>
            </a:r>
            <a:r>
              <a:rPr lang="fr-FR" sz="2000" dirty="0">
                <a:latin typeface="Cambria" pitchFamily="18" charset="0"/>
              </a:rPr>
              <a:t> </a:t>
            </a:r>
            <a:r>
              <a:rPr lang="fr-FR" sz="2000" dirty="0" err="1">
                <a:latin typeface="Cambria" pitchFamily="18" charset="0"/>
              </a:rPr>
              <a:t>industry</a:t>
            </a:r>
            <a:r>
              <a:rPr lang="fr-FR" sz="2000" dirty="0">
                <a:latin typeface="Cambria" pitchFamily="18" charset="0"/>
              </a:rPr>
              <a:t> has </a:t>
            </a:r>
            <a:r>
              <a:rPr lang="fr-FR" sz="2000" dirty="0" err="1">
                <a:latin typeface="Cambria" pitchFamily="18" charset="0"/>
              </a:rPr>
              <a:t>undergone</a:t>
            </a:r>
            <a:r>
              <a:rPr lang="fr-FR" sz="2000" dirty="0">
                <a:latin typeface="Cambria" pitchFamily="18" charset="0"/>
              </a:rPr>
              <a:t> major consolidation </a:t>
            </a:r>
            <a:r>
              <a:rPr lang="fr-FR" sz="2000" dirty="0" err="1">
                <a:latin typeface="Cambria" pitchFamily="18" charset="0"/>
              </a:rPr>
              <a:t>since</a:t>
            </a:r>
            <a:r>
              <a:rPr lang="fr-FR" sz="2000" dirty="0">
                <a:latin typeface="Cambria" pitchFamily="18" charset="0"/>
              </a:rPr>
              <a:t> the </a:t>
            </a:r>
            <a:r>
              <a:rPr lang="fr-FR" sz="2000" dirty="0" err="1">
                <a:latin typeface="Cambria" pitchFamily="18" charset="0"/>
              </a:rPr>
              <a:t>late</a:t>
            </a:r>
            <a:r>
              <a:rPr lang="fr-FR" sz="2000" dirty="0">
                <a:latin typeface="Cambria" pitchFamily="18" charset="0"/>
              </a:rPr>
              <a:t> 1980s (2/2)</a:t>
            </a:r>
          </a:p>
          <a:p>
            <a:pPr lvl="1"/>
            <a:r>
              <a:rPr lang="fr-FR" sz="2000" dirty="0" err="1">
                <a:latin typeface="Cambria" pitchFamily="18" charset="0"/>
              </a:rPr>
              <a:t>Largest</a:t>
            </a:r>
            <a:r>
              <a:rPr lang="fr-FR" sz="2000" dirty="0">
                <a:latin typeface="Cambria" pitchFamily="18" charset="0"/>
              </a:rPr>
              <a:t> French </a:t>
            </a:r>
            <a:r>
              <a:rPr lang="fr-FR" sz="2000" dirty="0" err="1">
                <a:latin typeface="Cambria" pitchFamily="18" charset="0"/>
              </a:rPr>
              <a:t>banks’revenues</a:t>
            </a:r>
            <a:r>
              <a:rPr lang="fr-FR" sz="2000" dirty="0">
                <a:latin typeface="Cambria" pitchFamily="18" charset="0"/>
              </a:rPr>
              <a:t> rose by 100% - 200% </a:t>
            </a:r>
            <a:r>
              <a:rPr lang="fr-FR" sz="2000" dirty="0" err="1">
                <a:latin typeface="Cambria" pitchFamily="18" charset="0"/>
              </a:rPr>
              <a:t>between</a:t>
            </a:r>
            <a:r>
              <a:rPr lang="fr-FR" sz="2000" dirty="0">
                <a:latin typeface="Cambria" pitchFamily="18" charset="0"/>
              </a:rPr>
              <a:t> 2001 and 2010 (</a:t>
            </a:r>
            <a:r>
              <a:rPr lang="fr-FR" sz="2000" dirty="0" err="1">
                <a:latin typeface="Cambria" pitchFamily="18" charset="0"/>
              </a:rPr>
              <a:t>Compass</a:t>
            </a:r>
            <a:r>
              <a:rPr lang="fr-FR" sz="2000" dirty="0">
                <a:latin typeface="Cambria" pitchFamily="18" charset="0"/>
              </a:rPr>
              <a:t>, 2011) :</a:t>
            </a:r>
          </a:p>
          <a:p>
            <a:pPr lvl="2"/>
            <a:r>
              <a:rPr lang="fr-FR" sz="1800" dirty="0" err="1">
                <a:latin typeface="Cambria" pitchFamily="18" charset="0"/>
              </a:rPr>
              <a:t>Mergers</a:t>
            </a:r>
            <a:r>
              <a:rPr lang="fr-FR" sz="1800" dirty="0">
                <a:latin typeface="Cambria" pitchFamily="18" charset="0"/>
              </a:rPr>
              <a:t> and acquisitions (47%)</a:t>
            </a:r>
          </a:p>
          <a:p>
            <a:pPr lvl="2"/>
            <a:r>
              <a:rPr lang="fr-FR" sz="1800" dirty="0" err="1">
                <a:latin typeface="Cambria" pitchFamily="18" charset="0"/>
              </a:rPr>
              <a:t>Organic</a:t>
            </a:r>
            <a:r>
              <a:rPr lang="fr-FR" sz="1800" dirty="0">
                <a:latin typeface="Cambria" pitchFamily="18" charset="0"/>
              </a:rPr>
              <a:t> </a:t>
            </a:r>
            <a:r>
              <a:rPr lang="fr-FR" sz="1800" dirty="0" err="1">
                <a:latin typeface="Cambria" pitchFamily="18" charset="0"/>
              </a:rPr>
              <a:t>growth</a:t>
            </a:r>
            <a:r>
              <a:rPr lang="fr-FR" sz="1800" dirty="0">
                <a:latin typeface="Cambria" pitchFamily="18" charset="0"/>
              </a:rPr>
              <a:t> </a:t>
            </a:r>
          </a:p>
          <a:p>
            <a:pPr lvl="3"/>
            <a:r>
              <a:rPr lang="fr-FR" sz="1600" dirty="0" err="1">
                <a:latin typeface="Cambria" pitchFamily="18" charset="0"/>
              </a:rPr>
              <a:t>Development</a:t>
            </a:r>
            <a:r>
              <a:rPr lang="fr-FR" sz="1600" dirty="0">
                <a:latin typeface="Cambria" pitchFamily="18" charset="0"/>
              </a:rPr>
              <a:t> of International </a:t>
            </a:r>
            <a:r>
              <a:rPr lang="fr-FR" sz="1600" dirty="0" err="1">
                <a:latin typeface="Cambria" pitchFamily="18" charset="0"/>
              </a:rPr>
              <a:t>activities</a:t>
            </a:r>
            <a:r>
              <a:rPr lang="fr-FR" sz="1600" dirty="0">
                <a:latin typeface="Cambria" pitchFamily="18" charset="0"/>
              </a:rPr>
              <a:t> (9%)</a:t>
            </a:r>
          </a:p>
          <a:p>
            <a:pPr lvl="3"/>
            <a:r>
              <a:rPr lang="fr-FR" sz="1600" dirty="0" err="1">
                <a:latin typeface="Cambria" pitchFamily="18" charset="0"/>
              </a:rPr>
              <a:t>Launch</a:t>
            </a:r>
            <a:r>
              <a:rPr lang="fr-FR" sz="1600" dirty="0">
                <a:latin typeface="Cambria" pitchFamily="18" charset="0"/>
              </a:rPr>
              <a:t> of new </a:t>
            </a:r>
            <a:r>
              <a:rPr lang="fr-FR" sz="1600" dirty="0" err="1">
                <a:latin typeface="Cambria" pitchFamily="18" charset="0"/>
              </a:rPr>
              <a:t>offers</a:t>
            </a:r>
            <a:r>
              <a:rPr lang="fr-FR" sz="1600" dirty="0">
                <a:latin typeface="Cambria" pitchFamily="18" charset="0"/>
              </a:rPr>
              <a:t> and </a:t>
            </a:r>
            <a:r>
              <a:rPr lang="fr-FR" sz="1600" dirty="0" err="1">
                <a:latin typeface="Cambria" pitchFamily="18" charset="0"/>
              </a:rPr>
              <a:t>evolution</a:t>
            </a:r>
            <a:r>
              <a:rPr lang="fr-FR" sz="1600" dirty="0">
                <a:latin typeface="Cambria" pitchFamily="18" charset="0"/>
              </a:rPr>
              <a:t> of tarification (12%)</a:t>
            </a:r>
          </a:p>
          <a:p>
            <a:pPr lvl="3"/>
            <a:r>
              <a:rPr lang="fr-FR" sz="1600" dirty="0">
                <a:latin typeface="Cambria" pitchFamily="18" charset="0"/>
              </a:rPr>
              <a:t>Evolution of </a:t>
            </a:r>
            <a:r>
              <a:rPr lang="fr-FR" sz="1600" dirty="0" err="1">
                <a:latin typeface="Cambria" pitchFamily="18" charset="0"/>
              </a:rPr>
              <a:t>refinancing</a:t>
            </a:r>
            <a:r>
              <a:rPr lang="fr-FR" sz="1600" dirty="0">
                <a:latin typeface="Cambria" pitchFamily="18" charset="0"/>
              </a:rPr>
              <a:t> </a:t>
            </a:r>
            <a:r>
              <a:rPr lang="fr-FR" sz="1600" dirty="0" err="1">
                <a:latin typeface="Cambria" pitchFamily="18" charset="0"/>
              </a:rPr>
              <a:t>costs</a:t>
            </a:r>
            <a:r>
              <a:rPr lang="fr-FR" sz="1600" dirty="0">
                <a:latin typeface="Cambria" pitchFamily="18" charset="0"/>
              </a:rPr>
              <a:t> (32%), </a:t>
            </a:r>
            <a:r>
              <a:rPr lang="fr-FR" sz="1600" dirty="0" err="1">
                <a:latin typeface="Cambria" pitchFamily="18" charset="0"/>
              </a:rPr>
              <a:t>which</a:t>
            </a:r>
            <a:r>
              <a:rPr lang="fr-FR" sz="1600" dirty="0">
                <a:latin typeface="Cambria" pitchFamily="18" charset="0"/>
              </a:rPr>
              <a:t> has </a:t>
            </a:r>
            <a:r>
              <a:rPr lang="fr-FR" sz="1600" dirty="0" err="1">
                <a:latin typeface="Cambria" pitchFamily="18" charset="0"/>
              </a:rPr>
              <a:t>had</a:t>
            </a:r>
            <a:r>
              <a:rPr lang="fr-FR" sz="1600" dirty="0">
                <a:latin typeface="Cambria" pitchFamily="18" charset="0"/>
              </a:rPr>
              <a:t> a </a:t>
            </a:r>
            <a:r>
              <a:rPr lang="fr-FR" sz="1600" dirty="0" err="1">
                <a:latin typeface="Cambria" pitchFamily="18" charset="0"/>
              </a:rPr>
              <a:t>significant</a:t>
            </a:r>
            <a:r>
              <a:rPr lang="fr-FR" sz="1600" dirty="0">
                <a:latin typeface="Cambria" pitchFamily="18" charset="0"/>
              </a:rPr>
              <a:t> influence the last </a:t>
            </a:r>
            <a:r>
              <a:rPr lang="fr-FR" sz="1600" dirty="0" err="1">
                <a:latin typeface="Cambria" pitchFamily="18" charset="0"/>
              </a:rPr>
              <a:t>years</a:t>
            </a:r>
            <a:r>
              <a:rPr lang="fr-FR" sz="1600" b="1" dirty="0">
                <a:latin typeface="Cambria" pitchFamily="18" charset="0"/>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nvPr>
        </p:nvSpPr>
        <p:spPr/>
        <p:txBody>
          <a:bodyPr/>
          <a:lstStyle/>
          <a:p>
            <a:fld id="{DF03AD3A-DB75-4BD2-887C-D0F03750158F}" type="slidenum">
              <a:rPr lang="fr-FR"/>
              <a:pPr/>
              <a:t>17</a:t>
            </a:fld>
            <a:endParaRPr lang="fr-FR"/>
          </a:p>
        </p:txBody>
      </p:sp>
      <p:sp>
        <p:nvSpPr>
          <p:cNvPr id="133122" name="Rectangle 2"/>
          <p:cNvSpPr>
            <a:spLocks noGrp="1" noChangeArrowheads="1"/>
          </p:cNvSpPr>
          <p:nvPr>
            <p:ph type="body" idx="1"/>
          </p:nvPr>
        </p:nvSpPr>
        <p:spPr>
          <a:xfrm>
            <a:off x="477838" y="2362200"/>
            <a:ext cx="8285162" cy="2677656"/>
          </a:xfrm>
        </p:spPr>
        <p:txBody>
          <a:bodyPr/>
          <a:lstStyle/>
          <a:p>
            <a:r>
              <a:rPr lang="en-US" sz="2400" dirty="0" smtClean="0">
                <a:solidFill>
                  <a:schemeClr val="folHlink"/>
                </a:solidFill>
                <a:latin typeface="Cambria" pitchFamily="18" charset="0"/>
              </a:rPr>
              <a:t>The French </a:t>
            </a:r>
            <a:r>
              <a:rPr lang="en-US" sz="2400" dirty="0">
                <a:solidFill>
                  <a:schemeClr val="folHlink"/>
                </a:solidFill>
                <a:latin typeface="Cambria" pitchFamily="18" charset="0"/>
              </a:rPr>
              <a:t>banking </a:t>
            </a:r>
            <a:r>
              <a:rPr lang="en-US" sz="2400" dirty="0" smtClean="0">
                <a:solidFill>
                  <a:schemeClr val="folHlink"/>
                </a:solidFill>
                <a:latin typeface="Cambria" pitchFamily="18" charset="0"/>
              </a:rPr>
              <a:t>system at a glance</a:t>
            </a:r>
            <a:endParaRPr lang="fr-FR" sz="2400" dirty="0">
              <a:solidFill>
                <a:schemeClr val="folHlink"/>
              </a:solidFill>
              <a:latin typeface="Cambria" pitchFamily="18" charset="0"/>
            </a:endParaRPr>
          </a:p>
          <a:p>
            <a:r>
              <a:rPr lang="en-US" sz="2400" dirty="0" smtClean="0">
                <a:latin typeface="Cambria" pitchFamily="18" charset="0"/>
              </a:rPr>
              <a:t>A </a:t>
            </a:r>
            <a:r>
              <a:rPr lang="en-US" sz="2400" dirty="0" smtClean="0">
                <a:latin typeface="Cambria" pitchFamily="18" charset="0"/>
              </a:rPr>
              <a:t>stable &amp; solid model</a:t>
            </a:r>
          </a:p>
          <a:p>
            <a:r>
              <a:rPr lang="en-US" sz="2400" dirty="0" smtClean="0">
                <a:solidFill>
                  <a:schemeClr val="folHlink"/>
                </a:solidFill>
                <a:latin typeface="Cambria" pitchFamily="18" charset="0"/>
              </a:rPr>
              <a:t>Arab banks </a:t>
            </a:r>
            <a:endParaRPr lang="fr-FR" sz="2400" dirty="0">
              <a:solidFill>
                <a:schemeClr val="folHlink"/>
              </a:solidFill>
              <a:latin typeface="Cambria" pitchFamily="18" charset="0"/>
            </a:endParaRPr>
          </a:p>
          <a:p>
            <a:endParaRPr lang="fr-FR" sz="2400" dirty="0" smtClean="0">
              <a:latin typeface="Cambria" pitchFamily="18" charset="0"/>
            </a:endParaRPr>
          </a:p>
          <a:p>
            <a:endParaRPr lang="fr-FR" sz="2400" dirty="0">
              <a:solidFill>
                <a:schemeClr val="folHlink"/>
              </a:solidFill>
              <a:latin typeface="Cambria" pitchFamily="18" charset="0"/>
            </a:endParaRPr>
          </a:p>
          <a:p>
            <a:endParaRPr lang="fr-FR" sz="2400" dirty="0">
              <a:solidFill>
                <a:schemeClr val="folHlink"/>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6B9CFE68-45A6-43F4-837F-CB336F9F0B29}" type="slidenum">
              <a:rPr lang="fr-FR"/>
              <a:pPr/>
              <a:t>18</a:t>
            </a:fld>
            <a:endParaRPr lang="fr-FR"/>
          </a:p>
        </p:txBody>
      </p:sp>
      <p:sp>
        <p:nvSpPr>
          <p:cNvPr id="31746" name="Rectangle 2"/>
          <p:cNvSpPr>
            <a:spLocks noGrp="1" noChangeArrowheads="1"/>
          </p:cNvSpPr>
          <p:nvPr>
            <p:ph type="title"/>
          </p:nvPr>
        </p:nvSpPr>
        <p:spPr/>
        <p:txBody>
          <a:bodyPr/>
          <a:lstStyle/>
          <a:p>
            <a:r>
              <a:rPr lang="fr-FR" dirty="0">
                <a:latin typeface="Cambria" pitchFamily="18" charset="0"/>
              </a:rPr>
              <a:t>A </a:t>
            </a:r>
            <a:r>
              <a:rPr lang="fr-FR" dirty="0" smtClean="0">
                <a:latin typeface="Cambria" pitchFamily="18" charset="0"/>
              </a:rPr>
              <a:t>stable and </a:t>
            </a:r>
            <a:r>
              <a:rPr lang="fr-FR" dirty="0" err="1" smtClean="0">
                <a:latin typeface="Cambria" pitchFamily="18" charset="0"/>
              </a:rPr>
              <a:t>solid</a:t>
            </a:r>
            <a:r>
              <a:rPr lang="fr-FR" dirty="0" smtClean="0">
                <a:latin typeface="Cambria" pitchFamily="18" charset="0"/>
              </a:rPr>
              <a:t> model</a:t>
            </a:r>
            <a:endParaRPr lang="fr-FR" dirty="0">
              <a:latin typeface="Cambria" pitchFamily="18" charset="0"/>
            </a:endParaRPr>
          </a:p>
        </p:txBody>
      </p:sp>
      <p:sp>
        <p:nvSpPr>
          <p:cNvPr id="31747" name="Rectangle 3"/>
          <p:cNvSpPr>
            <a:spLocks noGrp="1" noChangeArrowheads="1"/>
          </p:cNvSpPr>
          <p:nvPr>
            <p:ph type="body" idx="1"/>
          </p:nvPr>
        </p:nvSpPr>
        <p:spPr>
          <a:xfrm>
            <a:off x="477838" y="2362200"/>
            <a:ext cx="8285162" cy="2492990"/>
          </a:xfrm>
        </p:spPr>
        <p:txBody>
          <a:bodyPr/>
          <a:lstStyle/>
          <a:p>
            <a:r>
              <a:rPr lang="en-GB" sz="2000" dirty="0">
                <a:latin typeface="Cambria" pitchFamily="18" charset="0"/>
              </a:rPr>
              <a:t>A mature retail banking market</a:t>
            </a:r>
            <a:endParaRPr lang="fr-FR" sz="2000" dirty="0">
              <a:solidFill>
                <a:schemeClr val="accent2"/>
              </a:solidFill>
              <a:latin typeface="Cambria" pitchFamily="18" charset="0"/>
            </a:endParaRPr>
          </a:p>
          <a:p>
            <a:pPr lvl="1">
              <a:buFont typeface="Arial" charset="0"/>
              <a:buChar char="•"/>
            </a:pPr>
            <a:r>
              <a:rPr lang="en-GB" sz="2000" dirty="0">
                <a:latin typeface="Cambria" pitchFamily="18" charset="0"/>
              </a:rPr>
              <a:t>98% of French residents over the age of 18 have a bank account (“Basic banking rights”)</a:t>
            </a:r>
          </a:p>
          <a:p>
            <a:pPr lvl="1">
              <a:buFont typeface="Arial" charset="0"/>
              <a:buChar char="•"/>
            </a:pPr>
            <a:r>
              <a:rPr lang="en-GB" sz="2000" dirty="0">
                <a:latin typeface="Cambria" pitchFamily="18" charset="0"/>
              </a:rPr>
              <a:t>An average of 7 products per client</a:t>
            </a:r>
          </a:p>
          <a:p>
            <a:pPr lvl="1">
              <a:buFont typeface="Arial" charset="0"/>
              <a:buChar char="•"/>
            </a:pPr>
            <a:r>
              <a:rPr lang="en-GB" sz="2000" dirty="0">
                <a:latin typeface="Cambria" pitchFamily="18" charset="0"/>
              </a:rPr>
              <a:t>Banks also offer insurance products</a:t>
            </a:r>
          </a:p>
          <a:p>
            <a:pPr lvl="1"/>
            <a:r>
              <a:rPr lang="fr-FR" sz="2000" dirty="0" err="1">
                <a:latin typeface="Cambria" pitchFamily="18" charset="0"/>
              </a:rPr>
              <a:t>Savings</a:t>
            </a:r>
            <a:r>
              <a:rPr lang="fr-FR" sz="2000" dirty="0">
                <a:latin typeface="Cambria" pitchFamily="18" charset="0"/>
              </a:rPr>
              <a:t> valorisation (second </a:t>
            </a:r>
            <a:r>
              <a:rPr lang="fr-FR" sz="2000" dirty="0" err="1">
                <a:latin typeface="Cambria" pitchFamily="18" charset="0"/>
              </a:rPr>
              <a:t>largest</a:t>
            </a:r>
            <a:r>
              <a:rPr lang="fr-FR" sz="2000" dirty="0">
                <a:latin typeface="Cambria" pitchFamily="18" charset="0"/>
              </a:rPr>
              <a:t> </a:t>
            </a:r>
            <a:r>
              <a:rPr lang="fr-FR" sz="2000" dirty="0" err="1">
                <a:latin typeface="Cambria" pitchFamily="18" charset="0"/>
              </a:rPr>
              <a:t>European</a:t>
            </a:r>
            <a:r>
              <a:rPr lang="fr-FR" sz="2000" dirty="0">
                <a:latin typeface="Cambria" pitchFamily="18" charset="0"/>
              </a:rPr>
              <a:t> </a:t>
            </a:r>
            <a:r>
              <a:rPr lang="fr-FR" sz="2000" dirty="0" err="1">
                <a:latin typeface="Cambria" pitchFamily="18" charset="0"/>
              </a:rPr>
              <a:t>market</a:t>
            </a:r>
            <a:r>
              <a:rPr lang="fr-FR" sz="2000" dirty="0">
                <a:latin typeface="Cambria" pitchFamily="18" charset="0"/>
              </a:rPr>
              <a:t> for collective </a:t>
            </a:r>
            <a:r>
              <a:rPr lang="fr-FR" sz="2000" dirty="0" err="1">
                <a:latin typeface="Cambria" pitchFamily="18" charset="0"/>
              </a:rPr>
              <a:t>investment</a:t>
            </a:r>
            <a:r>
              <a:rPr lang="fr-FR" sz="2000" dirty="0">
                <a:latin typeface="Cambria" pitchFamily="18" charset="0"/>
              </a:rPr>
              <a:t> </a:t>
            </a:r>
            <a:r>
              <a:rPr lang="fr-FR" sz="2000" dirty="0" err="1">
                <a:latin typeface="Cambria" pitchFamily="18" charset="0"/>
              </a:rPr>
              <a:t>fund</a:t>
            </a:r>
            <a:r>
              <a:rPr lang="fr-FR" sz="2000" dirty="0">
                <a:latin typeface="Cambria" pitchFamily="18" charset="0"/>
              </a:rPr>
              <a:t>)</a:t>
            </a:r>
            <a:endParaRPr lang="fr-FR" dirty="0">
              <a:solidFill>
                <a:schemeClr val="accent2"/>
              </a:solidFill>
              <a:latin typeface="Cambria"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5A96BDD0-484C-416D-ABFF-61E3F01CAA23}" type="slidenum">
              <a:rPr lang="fr-FR"/>
              <a:pPr/>
              <a:t>19</a:t>
            </a:fld>
            <a:endParaRPr lang="fr-FR"/>
          </a:p>
        </p:txBody>
      </p:sp>
      <p:sp>
        <p:nvSpPr>
          <p:cNvPr id="136194" name="Rectangle 2"/>
          <p:cNvSpPr>
            <a:spLocks noGrp="1" noChangeArrowheads="1"/>
          </p:cNvSpPr>
          <p:nvPr>
            <p:ph type="title"/>
          </p:nvPr>
        </p:nvSpPr>
        <p:spPr/>
        <p:txBody>
          <a:bodyPr/>
          <a:lstStyle/>
          <a:p>
            <a:r>
              <a:rPr lang="fr-FR" dirty="0" smtClean="0">
                <a:latin typeface="Cambria" pitchFamily="18" charset="0"/>
              </a:rPr>
              <a:t>A stable and </a:t>
            </a:r>
            <a:r>
              <a:rPr lang="fr-FR" dirty="0" err="1" smtClean="0">
                <a:latin typeface="Cambria" pitchFamily="18" charset="0"/>
              </a:rPr>
              <a:t>solid</a:t>
            </a:r>
            <a:r>
              <a:rPr lang="fr-FR" dirty="0" smtClean="0">
                <a:latin typeface="Cambria" pitchFamily="18" charset="0"/>
              </a:rPr>
              <a:t> model</a:t>
            </a:r>
            <a:endParaRPr lang="fr-FR" dirty="0">
              <a:latin typeface="Cambria" pitchFamily="18" charset="0"/>
            </a:endParaRPr>
          </a:p>
        </p:txBody>
      </p:sp>
      <p:sp>
        <p:nvSpPr>
          <p:cNvPr id="136195" name="Rectangle 3"/>
          <p:cNvSpPr>
            <a:spLocks noGrp="1" noChangeArrowheads="1"/>
          </p:cNvSpPr>
          <p:nvPr>
            <p:ph type="body" idx="1"/>
          </p:nvPr>
        </p:nvSpPr>
        <p:spPr>
          <a:xfrm>
            <a:off x="477838" y="2362200"/>
            <a:ext cx="8285162" cy="2311400"/>
          </a:xfrm>
        </p:spPr>
        <p:txBody>
          <a:bodyPr/>
          <a:lstStyle/>
          <a:p>
            <a:pPr>
              <a:buFont typeface="Arial" charset="0"/>
              <a:buChar char="•"/>
            </a:pPr>
            <a:r>
              <a:rPr lang="en-GB" sz="2000" dirty="0">
                <a:latin typeface="Cambria" pitchFamily="18" charset="0"/>
              </a:rPr>
              <a:t>A cutting-edge industry (1/5)</a:t>
            </a:r>
          </a:p>
          <a:p>
            <a:pPr lvl="1">
              <a:buFont typeface="Arial" charset="0"/>
              <a:buChar char="•"/>
            </a:pPr>
            <a:r>
              <a:rPr lang="en-GB" sz="2000" dirty="0">
                <a:latin typeface="Cambria" pitchFamily="18" charset="0"/>
              </a:rPr>
              <a:t>A high-technology industry: budgets earmarked for technological investments account for over 15% of bank overheads</a:t>
            </a:r>
          </a:p>
          <a:p>
            <a:pPr lvl="1">
              <a:buFont typeface="Arial" charset="0"/>
              <a:buChar char="•"/>
            </a:pPr>
            <a:r>
              <a:rPr lang="en-GB" sz="2000" dirty="0">
                <a:latin typeface="Cambria" pitchFamily="18" charset="0"/>
              </a:rPr>
              <a:t>Very efficient card systems</a:t>
            </a:r>
          </a:p>
          <a:p>
            <a:pPr lvl="2">
              <a:buClr>
                <a:srgbClr val="808080"/>
              </a:buClr>
              <a:buFont typeface="Arial" charset="0"/>
              <a:buChar char="•"/>
            </a:pPr>
            <a:r>
              <a:rPr lang="en-GB" sz="1800" dirty="0">
                <a:latin typeface="Cambria" pitchFamily="18" charset="0"/>
              </a:rPr>
              <a:t>The top industry for card-based payments in Europe:  4 billion card-based payments per year and 120 million ATM withdrawals via 78.6 million bank cards in 2006 and 1.2 million payment points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B5ADA4F5-1498-4D94-8479-8900E9C0D8B3}" type="slidenum">
              <a:rPr lang="fr-FR"/>
              <a:pPr/>
              <a:t>20</a:t>
            </a:fld>
            <a:endParaRPr lang="fr-FR"/>
          </a:p>
        </p:txBody>
      </p:sp>
      <p:sp>
        <p:nvSpPr>
          <p:cNvPr id="140290" name="Rectangle 2"/>
          <p:cNvSpPr>
            <a:spLocks noGrp="1" noChangeArrowheads="1"/>
          </p:cNvSpPr>
          <p:nvPr>
            <p:ph type="title"/>
          </p:nvPr>
        </p:nvSpPr>
        <p:spPr/>
        <p:txBody>
          <a:bodyPr/>
          <a:lstStyle/>
          <a:p>
            <a:r>
              <a:rPr lang="fr-FR" dirty="0" smtClean="0">
                <a:latin typeface="Cambria" pitchFamily="18" charset="0"/>
              </a:rPr>
              <a:t>A stable and </a:t>
            </a:r>
            <a:r>
              <a:rPr lang="fr-FR" dirty="0" err="1" smtClean="0">
                <a:latin typeface="Cambria" pitchFamily="18" charset="0"/>
              </a:rPr>
              <a:t>solid</a:t>
            </a:r>
            <a:r>
              <a:rPr lang="fr-FR" dirty="0" smtClean="0">
                <a:latin typeface="Cambria" pitchFamily="18" charset="0"/>
              </a:rPr>
              <a:t> model</a:t>
            </a:r>
            <a:endParaRPr lang="fr-FR" dirty="0">
              <a:latin typeface="Cambria" pitchFamily="18" charset="0"/>
            </a:endParaRPr>
          </a:p>
        </p:txBody>
      </p:sp>
      <p:sp>
        <p:nvSpPr>
          <p:cNvPr id="140291" name="Rectangle 3"/>
          <p:cNvSpPr>
            <a:spLocks noGrp="1" noChangeArrowheads="1"/>
          </p:cNvSpPr>
          <p:nvPr>
            <p:ph type="body" idx="1"/>
          </p:nvPr>
        </p:nvSpPr>
        <p:spPr>
          <a:xfrm>
            <a:off x="477838" y="2362200"/>
            <a:ext cx="8285162" cy="3477875"/>
          </a:xfrm>
        </p:spPr>
        <p:txBody>
          <a:bodyPr/>
          <a:lstStyle/>
          <a:p>
            <a:pPr>
              <a:buFont typeface="Arial" charset="0"/>
              <a:buChar char="•"/>
            </a:pPr>
            <a:r>
              <a:rPr lang="en-GB" sz="2000" dirty="0">
                <a:latin typeface="Cambria" pitchFamily="18" charset="0"/>
              </a:rPr>
              <a:t>A cutting-edge industry (2/5)</a:t>
            </a:r>
          </a:p>
          <a:p>
            <a:pPr lvl="1">
              <a:buFont typeface="Arial" charset="0"/>
              <a:buChar char="•"/>
            </a:pPr>
            <a:r>
              <a:rPr lang="fr-FR" sz="2000" dirty="0">
                <a:latin typeface="Cambria" pitchFamily="18" charset="0"/>
              </a:rPr>
              <a:t>453.4 billion transactions in France and </a:t>
            </a:r>
            <a:r>
              <a:rPr lang="fr-FR" sz="2000" dirty="0" err="1">
                <a:latin typeface="Cambria" pitchFamily="18" charset="0"/>
              </a:rPr>
              <a:t>abroad</a:t>
            </a:r>
            <a:r>
              <a:rPr lang="fr-FR" sz="2000" dirty="0">
                <a:latin typeface="Cambria" pitchFamily="18" charset="0"/>
              </a:rPr>
              <a:t> by 64.1 million French </a:t>
            </a:r>
            <a:r>
              <a:rPr lang="fr-FR" sz="2000" dirty="0" err="1">
                <a:latin typeface="Cambria" pitchFamily="18" charset="0"/>
              </a:rPr>
              <a:t>interbanking</a:t>
            </a:r>
            <a:r>
              <a:rPr lang="fr-FR" sz="2000" dirty="0">
                <a:latin typeface="Cambria" pitchFamily="18" charset="0"/>
              </a:rPr>
              <a:t> </a:t>
            </a:r>
            <a:r>
              <a:rPr lang="fr-FR" sz="2000" dirty="0" err="1">
                <a:latin typeface="Cambria" pitchFamily="18" charset="0"/>
              </a:rPr>
              <a:t>cards</a:t>
            </a:r>
            <a:r>
              <a:rPr lang="fr-FR" sz="2000" dirty="0">
                <a:latin typeface="Cambria" pitchFamily="18" charset="0"/>
              </a:rPr>
              <a:t> (Cartes Bancaires) </a:t>
            </a:r>
          </a:p>
          <a:p>
            <a:pPr lvl="2">
              <a:buFont typeface="Arial" charset="0"/>
              <a:buChar char="•"/>
            </a:pPr>
            <a:r>
              <a:rPr lang="fr-FR" sz="2000" dirty="0" err="1">
                <a:latin typeface="Cambria" pitchFamily="18" charset="0"/>
              </a:rPr>
              <a:t>among</a:t>
            </a:r>
            <a:r>
              <a:rPr lang="fr-FR" sz="2000" dirty="0">
                <a:latin typeface="Cambria" pitchFamily="18" charset="0"/>
              </a:rPr>
              <a:t> </a:t>
            </a:r>
            <a:r>
              <a:rPr lang="fr-FR" sz="2000" dirty="0" err="1">
                <a:latin typeface="Cambria" pitchFamily="18" charset="0"/>
              </a:rPr>
              <a:t>them</a:t>
            </a:r>
            <a:r>
              <a:rPr lang="fr-FR" sz="2000" dirty="0">
                <a:latin typeface="Cambria" pitchFamily="18" charset="0"/>
              </a:rPr>
              <a:t> 1,74 million </a:t>
            </a:r>
            <a:r>
              <a:rPr lang="fr-FR" sz="2000" dirty="0" err="1">
                <a:latin typeface="Cambria" pitchFamily="18" charset="0"/>
              </a:rPr>
              <a:t>electronic</a:t>
            </a:r>
            <a:r>
              <a:rPr lang="fr-FR" sz="2000" dirty="0">
                <a:latin typeface="Cambria" pitchFamily="18" charset="0"/>
              </a:rPr>
              <a:t> </a:t>
            </a:r>
            <a:r>
              <a:rPr lang="fr-FR" sz="2000" dirty="0" err="1">
                <a:latin typeface="Cambria" pitchFamily="18" charset="0"/>
              </a:rPr>
              <a:t>purses</a:t>
            </a:r>
            <a:endParaRPr lang="fr-FR" sz="2000" dirty="0">
              <a:latin typeface="Cambria" pitchFamily="18" charset="0"/>
            </a:endParaRPr>
          </a:p>
          <a:p>
            <a:pPr lvl="1">
              <a:buFont typeface="Arial" charset="0"/>
              <a:buChar char="•"/>
            </a:pPr>
            <a:r>
              <a:rPr lang="fr-FR" sz="2000" dirty="0">
                <a:latin typeface="Cambria" pitchFamily="18" charset="0"/>
              </a:rPr>
              <a:t>19.1 billion euros transactions </a:t>
            </a:r>
            <a:r>
              <a:rPr lang="fr-FR" sz="2000" dirty="0" err="1">
                <a:latin typeface="Cambria" pitchFamily="18" charset="0"/>
              </a:rPr>
              <a:t>mainly</a:t>
            </a:r>
            <a:r>
              <a:rPr lang="fr-FR" sz="2000" dirty="0">
                <a:latin typeface="Cambria" pitchFamily="18" charset="0"/>
              </a:rPr>
              <a:t> in France </a:t>
            </a:r>
            <a:r>
              <a:rPr lang="fr-FR" sz="2000" dirty="0" err="1">
                <a:latin typeface="Cambria" pitchFamily="18" charset="0"/>
              </a:rPr>
              <a:t>with</a:t>
            </a:r>
            <a:r>
              <a:rPr lang="fr-FR" sz="2000" dirty="0">
                <a:latin typeface="Cambria" pitchFamily="18" charset="0"/>
              </a:rPr>
              <a:t> 24.4 million French </a:t>
            </a:r>
            <a:r>
              <a:rPr lang="fr-FR" sz="2000" dirty="0" err="1">
                <a:latin typeface="Cambria" pitchFamily="18" charset="0"/>
              </a:rPr>
              <a:t>private</a:t>
            </a:r>
            <a:r>
              <a:rPr lang="fr-FR" sz="2000" dirty="0">
                <a:latin typeface="Cambria" pitchFamily="18" charset="0"/>
              </a:rPr>
              <a:t> </a:t>
            </a:r>
            <a:r>
              <a:rPr lang="fr-FR" sz="2000" dirty="0" err="1">
                <a:latin typeface="Cambria" pitchFamily="18" charset="0"/>
              </a:rPr>
              <a:t>credit</a:t>
            </a:r>
            <a:r>
              <a:rPr lang="fr-FR" sz="2000" dirty="0">
                <a:latin typeface="Cambria" pitchFamily="18" charset="0"/>
              </a:rPr>
              <a:t> </a:t>
            </a:r>
            <a:r>
              <a:rPr lang="fr-FR" sz="2000" dirty="0" err="1">
                <a:latin typeface="Cambria" pitchFamily="18" charset="0"/>
              </a:rPr>
              <a:t>cards</a:t>
            </a:r>
            <a:r>
              <a:rPr lang="fr-FR" sz="2000" dirty="0">
                <a:latin typeface="Cambria" pitchFamily="18" charset="0"/>
              </a:rPr>
              <a:t> </a:t>
            </a:r>
          </a:p>
          <a:p>
            <a:pPr lvl="1">
              <a:buFont typeface="Arial" charset="0"/>
              <a:buChar char="•"/>
            </a:pPr>
            <a:r>
              <a:rPr lang="fr-FR" sz="2000" dirty="0">
                <a:latin typeface="Cambria" pitchFamily="18" charset="0"/>
              </a:rPr>
              <a:t>25.7 billion euros transactions in France by « </a:t>
            </a:r>
            <a:r>
              <a:rPr lang="fr-FR" sz="2000" dirty="0" err="1">
                <a:latin typeface="Cambria" pitchFamily="18" charset="0"/>
              </a:rPr>
              <a:t>interbanking</a:t>
            </a:r>
            <a:r>
              <a:rPr lang="fr-FR" sz="2000" dirty="0">
                <a:latin typeface="Cambria" pitchFamily="18" charset="0"/>
              </a:rPr>
              <a:t> » or « </a:t>
            </a:r>
            <a:r>
              <a:rPr lang="fr-FR" sz="2000" dirty="0" err="1">
                <a:latin typeface="Cambria" pitchFamily="18" charset="0"/>
              </a:rPr>
              <a:t>private</a:t>
            </a:r>
            <a:r>
              <a:rPr lang="fr-FR" sz="2000" dirty="0">
                <a:latin typeface="Cambria" pitchFamily="18" charset="0"/>
              </a:rPr>
              <a:t> » </a:t>
            </a:r>
            <a:r>
              <a:rPr lang="fr-FR" sz="2000" dirty="0" err="1">
                <a:latin typeface="Cambria" pitchFamily="18" charset="0"/>
              </a:rPr>
              <a:t>foreign</a:t>
            </a:r>
            <a:r>
              <a:rPr lang="fr-FR" sz="2000" dirty="0">
                <a:latin typeface="Cambria" pitchFamily="18" charset="0"/>
              </a:rPr>
              <a:t> </a:t>
            </a:r>
            <a:r>
              <a:rPr lang="fr-FR" sz="2000" dirty="0" err="1">
                <a:latin typeface="Cambria" pitchFamily="18" charset="0"/>
              </a:rPr>
              <a:t>payment</a:t>
            </a:r>
            <a:r>
              <a:rPr lang="fr-FR" sz="2000" dirty="0">
                <a:latin typeface="Cambria" pitchFamily="18" charset="0"/>
              </a:rPr>
              <a:t> </a:t>
            </a:r>
            <a:r>
              <a:rPr lang="fr-FR" sz="2000" dirty="0" err="1">
                <a:latin typeface="Cambria" pitchFamily="18" charset="0"/>
              </a:rPr>
              <a:t>cards</a:t>
            </a:r>
            <a:r>
              <a:rPr lang="fr-FR" sz="2000" dirty="0">
                <a:latin typeface="Cambria" pitchFamily="18" charset="0"/>
              </a:rPr>
              <a:t>.</a:t>
            </a:r>
          </a:p>
          <a:p>
            <a:pPr lvl="1">
              <a:buFont typeface="Arial" charset="0"/>
              <a:buChar char="•"/>
            </a:pPr>
            <a:r>
              <a:rPr lang="en-GB" sz="2000" dirty="0">
                <a:latin typeface="Cambria" pitchFamily="18" charset="0"/>
              </a:rPr>
              <a:t>According to the French Observatory for Payment Card Security, the fraud rate for payment cards is only 0.074% (2010)</a:t>
            </a:r>
            <a:endParaRPr lang="fr-FR" sz="2000" dirty="0">
              <a:latin typeface="Cambria"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B67BD2E5-76F7-4F39-8443-ED1556771715}" type="slidenum">
              <a:rPr lang="fr-FR"/>
              <a:pPr/>
              <a:t>21</a:t>
            </a:fld>
            <a:endParaRPr lang="fr-FR"/>
          </a:p>
        </p:txBody>
      </p:sp>
      <p:sp>
        <p:nvSpPr>
          <p:cNvPr id="88066" name="Rectangle 2"/>
          <p:cNvSpPr>
            <a:spLocks noGrp="1" noChangeArrowheads="1"/>
          </p:cNvSpPr>
          <p:nvPr>
            <p:ph type="title"/>
          </p:nvPr>
        </p:nvSpPr>
        <p:spPr/>
        <p:txBody>
          <a:bodyPr/>
          <a:lstStyle/>
          <a:p>
            <a:r>
              <a:rPr lang="fr-FR" dirty="0" smtClean="0">
                <a:latin typeface="Cambria" pitchFamily="18" charset="0"/>
              </a:rPr>
              <a:t>A stable and </a:t>
            </a:r>
            <a:r>
              <a:rPr lang="fr-FR" dirty="0" err="1" smtClean="0">
                <a:latin typeface="Cambria" pitchFamily="18" charset="0"/>
              </a:rPr>
              <a:t>solid</a:t>
            </a:r>
            <a:r>
              <a:rPr lang="fr-FR" dirty="0" smtClean="0">
                <a:latin typeface="Cambria" pitchFamily="18" charset="0"/>
              </a:rPr>
              <a:t> model</a:t>
            </a:r>
            <a:endParaRPr lang="fr-FR" dirty="0">
              <a:latin typeface="Cambria" pitchFamily="18" charset="0"/>
            </a:endParaRPr>
          </a:p>
        </p:txBody>
      </p:sp>
      <p:sp>
        <p:nvSpPr>
          <p:cNvPr id="88067" name="Rectangle 3"/>
          <p:cNvSpPr>
            <a:spLocks noGrp="1" noChangeArrowheads="1"/>
          </p:cNvSpPr>
          <p:nvPr>
            <p:ph type="body" idx="1"/>
          </p:nvPr>
        </p:nvSpPr>
        <p:spPr>
          <a:xfrm>
            <a:off x="477838" y="2362200"/>
            <a:ext cx="8285162" cy="4031873"/>
          </a:xfrm>
        </p:spPr>
        <p:txBody>
          <a:bodyPr/>
          <a:lstStyle/>
          <a:p>
            <a:pPr>
              <a:buFont typeface="Arial" charset="0"/>
              <a:buChar char="•"/>
            </a:pPr>
            <a:r>
              <a:rPr lang="en-GB" sz="2000" dirty="0">
                <a:latin typeface="Cambria" pitchFamily="18" charset="0"/>
              </a:rPr>
              <a:t>A cutting-edge industry (3/5)</a:t>
            </a:r>
          </a:p>
          <a:p>
            <a:pPr lvl="1"/>
            <a:r>
              <a:rPr lang="fr-FR" sz="2000" dirty="0">
                <a:latin typeface="Cambria" pitchFamily="18" charset="0"/>
              </a:rPr>
              <a:t>Main innovations have been </a:t>
            </a:r>
            <a:r>
              <a:rPr lang="fr-FR" sz="2000" dirty="0" err="1">
                <a:latin typeface="Cambria" pitchFamily="18" charset="0"/>
              </a:rPr>
              <a:t>integrated</a:t>
            </a:r>
            <a:r>
              <a:rPr lang="fr-FR" sz="2000" dirty="0">
                <a:latin typeface="Cambria" pitchFamily="18" charset="0"/>
              </a:rPr>
              <a:t> in </a:t>
            </a:r>
            <a:r>
              <a:rPr lang="fr-FR" sz="2000" dirty="0" err="1">
                <a:latin typeface="Cambria" pitchFamily="18" charset="0"/>
              </a:rPr>
              <a:t>banking</a:t>
            </a:r>
            <a:r>
              <a:rPr lang="fr-FR" sz="2000" dirty="0">
                <a:latin typeface="Cambria" pitchFamily="18" charset="0"/>
              </a:rPr>
              <a:t> in France </a:t>
            </a:r>
          </a:p>
          <a:p>
            <a:pPr lvl="1"/>
            <a:r>
              <a:rPr lang="fr-FR" sz="2000" dirty="0">
                <a:latin typeface="Cambria" pitchFamily="18" charset="0"/>
              </a:rPr>
              <a:t>« </a:t>
            </a:r>
            <a:r>
              <a:rPr lang="fr-FR" sz="2000" dirty="0" err="1">
                <a:latin typeface="Cambria" pitchFamily="18" charset="0"/>
              </a:rPr>
              <a:t>Bankinsurance</a:t>
            </a:r>
            <a:r>
              <a:rPr lang="fr-FR" sz="2000" dirty="0">
                <a:latin typeface="Cambria" pitchFamily="18" charset="0"/>
              </a:rPr>
              <a:t> » </a:t>
            </a:r>
            <a:r>
              <a:rPr lang="fr-FR" sz="2000" dirty="0" err="1">
                <a:latin typeface="Cambria" pitchFamily="18" charset="0"/>
              </a:rPr>
              <a:t>success</a:t>
            </a:r>
            <a:r>
              <a:rPr lang="fr-FR" sz="2000" dirty="0">
                <a:latin typeface="Cambria" pitchFamily="18" charset="0"/>
              </a:rPr>
              <a:t> for </a:t>
            </a:r>
            <a:r>
              <a:rPr lang="fr-FR" sz="2000" dirty="0" err="1">
                <a:latin typeface="Cambria" pitchFamily="18" charset="0"/>
              </a:rPr>
              <a:t>example</a:t>
            </a:r>
            <a:r>
              <a:rPr lang="fr-FR" sz="2000" dirty="0">
                <a:latin typeface="Cambria" pitchFamily="18" charset="0"/>
              </a:rPr>
              <a:t> </a:t>
            </a:r>
            <a:r>
              <a:rPr lang="fr-FR" sz="2000" dirty="0" err="1">
                <a:latin typeface="Cambria" pitchFamily="18" charset="0"/>
              </a:rPr>
              <a:t>illustrates</a:t>
            </a:r>
            <a:r>
              <a:rPr lang="fr-FR" sz="2000" dirty="0">
                <a:latin typeface="Cambria" pitchFamily="18" charset="0"/>
              </a:rPr>
              <a:t> </a:t>
            </a:r>
            <a:r>
              <a:rPr lang="fr-FR" sz="2000" dirty="0" err="1">
                <a:latin typeface="Cambria" pitchFamily="18" charset="0"/>
              </a:rPr>
              <a:t>this</a:t>
            </a:r>
            <a:r>
              <a:rPr lang="fr-FR" sz="2000" dirty="0">
                <a:latin typeface="Cambria" pitchFamily="18" charset="0"/>
              </a:rPr>
              <a:t> </a:t>
            </a:r>
            <a:r>
              <a:rPr lang="fr-FR" sz="2000" dirty="0" err="1">
                <a:latin typeface="Cambria" pitchFamily="18" charset="0"/>
              </a:rPr>
              <a:t>evolution</a:t>
            </a:r>
            <a:r>
              <a:rPr lang="fr-FR" sz="2000" dirty="0">
                <a:latin typeface="Cambria" pitchFamily="18" charset="0"/>
              </a:rPr>
              <a:t> : </a:t>
            </a:r>
            <a:r>
              <a:rPr lang="fr-FR" sz="2000" dirty="0" err="1">
                <a:latin typeface="Cambria" pitchFamily="18" charset="0"/>
              </a:rPr>
              <a:t>banks</a:t>
            </a:r>
            <a:r>
              <a:rPr lang="fr-FR" sz="2000" dirty="0">
                <a:latin typeface="Cambria" pitchFamily="18" charset="0"/>
              </a:rPr>
              <a:t> have a </a:t>
            </a:r>
            <a:r>
              <a:rPr lang="fr-FR" sz="2000" dirty="0" err="1">
                <a:latin typeface="Cambria" pitchFamily="18" charset="0"/>
              </a:rPr>
              <a:t>market</a:t>
            </a:r>
            <a:r>
              <a:rPr lang="fr-FR" sz="2000" dirty="0">
                <a:latin typeface="Cambria" pitchFamily="18" charset="0"/>
              </a:rPr>
              <a:t> </a:t>
            </a:r>
            <a:r>
              <a:rPr lang="fr-FR" sz="2000" dirty="0" err="1">
                <a:latin typeface="Cambria" pitchFamily="18" charset="0"/>
              </a:rPr>
              <a:t>share</a:t>
            </a:r>
            <a:r>
              <a:rPr lang="fr-FR" sz="2000" dirty="0">
                <a:latin typeface="Cambria" pitchFamily="18" charset="0"/>
              </a:rPr>
              <a:t> of 64% in life </a:t>
            </a:r>
            <a:r>
              <a:rPr lang="fr-FR" sz="2000" dirty="0" err="1">
                <a:latin typeface="Cambria" pitchFamily="18" charset="0"/>
              </a:rPr>
              <a:t>insurance</a:t>
            </a:r>
            <a:r>
              <a:rPr lang="fr-FR" sz="2000" dirty="0">
                <a:latin typeface="Cambria" pitchFamily="18" charset="0"/>
              </a:rPr>
              <a:t>, the </a:t>
            </a:r>
            <a:r>
              <a:rPr lang="fr-FR" sz="2000" dirty="0" err="1">
                <a:latin typeface="Cambria" pitchFamily="18" charset="0"/>
              </a:rPr>
              <a:t>highest</a:t>
            </a:r>
            <a:r>
              <a:rPr lang="fr-FR" sz="2000" dirty="0">
                <a:latin typeface="Cambria" pitchFamily="18" charset="0"/>
              </a:rPr>
              <a:t> figure for Europe </a:t>
            </a:r>
            <a:r>
              <a:rPr lang="fr-FR" sz="2000" dirty="0" err="1">
                <a:latin typeface="Cambria" pitchFamily="18" charset="0"/>
              </a:rPr>
              <a:t>after</a:t>
            </a:r>
            <a:r>
              <a:rPr lang="fr-FR" sz="2000" dirty="0">
                <a:latin typeface="Cambria" pitchFamily="18" charset="0"/>
              </a:rPr>
              <a:t> Portugal (88%) (</a:t>
            </a:r>
            <a:r>
              <a:rPr lang="fr-FR" sz="2000" dirty="0" err="1">
                <a:latin typeface="Cambria" pitchFamily="18" charset="0"/>
              </a:rPr>
              <a:t>Swiss</a:t>
            </a:r>
            <a:r>
              <a:rPr lang="fr-FR" sz="2000" dirty="0">
                <a:latin typeface="Cambria" pitchFamily="18" charset="0"/>
              </a:rPr>
              <a:t> </a:t>
            </a:r>
            <a:r>
              <a:rPr lang="fr-FR" sz="2000" dirty="0" err="1">
                <a:latin typeface="Cambria" pitchFamily="18" charset="0"/>
              </a:rPr>
              <a:t>Re</a:t>
            </a:r>
            <a:r>
              <a:rPr lang="fr-FR" sz="2000" dirty="0">
                <a:latin typeface="Cambria" pitchFamily="18" charset="0"/>
              </a:rPr>
              <a:t> SIGMA, 2007in Report </a:t>
            </a:r>
            <a:r>
              <a:rPr lang="fr-FR" sz="2000" dirty="0" err="1">
                <a:latin typeface="Cambria" pitchFamily="18" charset="0"/>
              </a:rPr>
              <a:t>Pauget</a:t>
            </a:r>
            <a:r>
              <a:rPr lang="fr-FR" sz="2000" dirty="0">
                <a:latin typeface="Cambria" pitchFamily="18" charset="0"/>
              </a:rPr>
              <a:t>-Constant)</a:t>
            </a:r>
          </a:p>
          <a:p>
            <a:pPr lvl="1"/>
            <a:r>
              <a:rPr lang="fr-FR" sz="2000" dirty="0" err="1">
                <a:latin typeface="Cambria" pitchFamily="18" charset="0"/>
              </a:rPr>
              <a:t>Remote</a:t>
            </a:r>
            <a:r>
              <a:rPr lang="fr-FR" sz="2000" dirty="0">
                <a:latin typeface="Cambria" pitchFamily="18" charset="0"/>
              </a:rPr>
              <a:t> </a:t>
            </a:r>
            <a:r>
              <a:rPr lang="fr-FR" sz="2000" dirty="0" err="1">
                <a:latin typeface="Cambria" pitchFamily="18" charset="0"/>
              </a:rPr>
              <a:t>banking</a:t>
            </a:r>
            <a:r>
              <a:rPr lang="fr-FR" sz="2000" dirty="0">
                <a:latin typeface="Cambria" pitchFamily="18" charset="0"/>
              </a:rPr>
              <a:t> has been </a:t>
            </a:r>
            <a:r>
              <a:rPr lang="fr-FR" sz="2000" dirty="0" err="1">
                <a:latin typeface="Cambria" pitchFamily="18" charset="0"/>
              </a:rPr>
              <a:t>developed</a:t>
            </a:r>
            <a:r>
              <a:rPr lang="fr-FR" sz="2000" dirty="0">
                <a:latin typeface="Cambria" pitchFamily="18" charset="0"/>
              </a:rPr>
              <a:t> on a multi-</a:t>
            </a:r>
            <a:r>
              <a:rPr lang="fr-FR" sz="2000" dirty="0" err="1">
                <a:latin typeface="Cambria" pitchFamily="18" charset="0"/>
              </a:rPr>
              <a:t>channel</a:t>
            </a:r>
            <a:r>
              <a:rPr lang="fr-FR" sz="2000" dirty="0">
                <a:latin typeface="Cambria" pitchFamily="18" charset="0"/>
              </a:rPr>
              <a:t> distribution model : 40% of the French population uses internet </a:t>
            </a:r>
            <a:r>
              <a:rPr lang="fr-FR" sz="2000" dirty="0" err="1">
                <a:latin typeface="Cambria" pitchFamily="18" charset="0"/>
              </a:rPr>
              <a:t>banking</a:t>
            </a:r>
            <a:r>
              <a:rPr lang="fr-FR" sz="2000" dirty="0">
                <a:latin typeface="Cambria" pitchFamily="18" charset="0"/>
              </a:rPr>
              <a:t> services, 19% by phone, </a:t>
            </a:r>
            <a:r>
              <a:rPr lang="fr-FR" sz="2000" dirty="0" err="1">
                <a:latin typeface="Cambria" pitchFamily="18" charset="0"/>
              </a:rPr>
              <a:t>compared</a:t>
            </a:r>
            <a:r>
              <a:rPr lang="fr-FR" sz="2000" dirty="0">
                <a:latin typeface="Cambria" pitchFamily="18" charset="0"/>
              </a:rPr>
              <a:t> to 30% and 14% on </a:t>
            </a:r>
            <a:r>
              <a:rPr lang="fr-FR" sz="2000" dirty="0" err="1">
                <a:latin typeface="Cambria" pitchFamily="18" charset="0"/>
              </a:rPr>
              <a:t>average</a:t>
            </a:r>
            <a:r>
              <a:rPr lang="fr-FR" sz="2000" dirty="0">
                <a:latin typeface="Cambria" pitchFamily="18" charset="0"/>
              </a:rPr>
              <a:t> in Europe (ECB, 2009)</a:t>
            </a:r>
          </a:p>
          <a:p>
            <a:pPr lvl="1"/>
            <a:r>
              <a:rPr lang="fr-FR" sz="2000" dirty="0">
                <a:latin typeface="Cambria" pitchFamily="18" charset="0"/>
              </a:rPr>
              <a:t>Direct </a:t>
            </a:r>
            <a:r>
              <a:rPr lang="fr-FR" sz="2000" dirty="0" err="1">
                <a:latin typeface="Cambria" pitchFamily="18" charset="0"/>
              </a:rPr>
              <a:t>banks</a:t>
            </a:r>
            <a:r>
              <a:rPr lang="fr-FR" sz="2000" dirty="0">
                <a:latin typeface="Cambria" pitchFamily="18" charset="0"/>
              </a:rPr>
              <a:t> </a:t>
            </a:r>
            <a:r>
              <a:rPr lang="fr-FR" sz="2000" dirty="0" err="1">
                <a:latin typeface="Cambria" pitchFamily="18" charset="0"/>
              </a:rPr>
              <a:t>only</a:t>
            </a:r>
            <a:r>
              <a:rPr lang="fr-FR" sz="2000" dirty="0">
                <a:latin typeface="Cambria" pitchFamily="18" charset="0"/>
              </a:rPr>
              <a:t> have 2% of </a:t>
            </a:r>
            <a:r>
              <a:rPr lang="fr-FR" sz="2000" dirty="0" err="1">
                <a:latin typeface="Cambria" pitchFamily="18" charset="0"/>
              </a:rPr>
              <a:t>market</a:t>
            </a:r>
            <a:r>
              <a:rPr lang="fr-FR" sz="2000" dirty="0">
                <a:latin typeface="Cambria" pitchFamily="18" charset="0"/>
              </a:rPr>
              <a:t> </a:t>
            </a:r>
            <a:r>
              <a:rPr lang="fr-FR" sz="2000" dirty="0" err="1">
                <a:latin typeface="Cambria" pitchFamily="18" charset="0"/>
              </a:rPr>
              <a:t>share</a:t>
            </a:r>
            <a:r>
              <a:rPr lang="fr-FR" sz="2000" dirty="0">
                <a:latin typeface="Cambria" pitchFamily="18" charset="0"/>
              </a:rPr>
              <a:t> in revenues (McKinsey &amp; </a:t>
            </a:r>
            <a:r>
              <a:rPr lang="fr-FR" sz="2000" dirty="0" err="1">
                <a:latin typeface="Cambria" pitchFamily="18" charset="0"/>
              </a:rPr>
              <a:t>company</a:t>
            </a:r>
            <a:r>
              <a:rPr lang="fr-FR" sz="2000" dirty="0">
                <a:latin typeface="Cambria" pitchFamily="18" charset="0"/>
              </a:rPr>
              <a:t>, 2010).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2B336AA1-B261-4A89-B136-1BE1E44DF955}" type="slidenum">
              <a:rPr lang="fr-FR"/>
              <a:pPr/>
              <a:t>22</a:t>
            </a:fld>
            <a:endParaRPr lang="fr-FR"/>
          </a:p>
        </p:txBody>
      </p:sp>
      <p:sp>
        <p:nvSpPr>
          <p:cNvPr id="159746" name="Rectangle 2"/>
          <p:cNvSpPr>
            <a:spLocks noGrp="1" noChangeArrowheads="1"/>
          </p:cNvSpPr>
          <p:nvPr>
            <p:ph type="title"/>
          </p:nvPr>
        </p:nvSpPr>
        <p:spPr/>
        <p:txBody>
          <a:bodyPr/>
          <a:lstStyle/>
          <a:p>
            <a:r>
              <a:rPr lang="fr-FR" dirty="0" smtClean="0">
                <a:latin typeface="Cambria" pitchFamily="18" charset="0"/>
              </a:rPr>
              <a:t>A stable and </a:t>
            </a:r>
            <a:r>
              <a:rPr lang="fr-FR" dirty="0" err="1" smtClean="0">
                <a:latin typeface="Cambria" pitchFamily="18" charset="0"/>
              </a:rPr>
              <a:t>solid</a:t>
            </a:r>
            <a:r>
              <a:rPr lang="fr-FR" dirty="0" smtClean="0">
                <a:latin typeface="Cambria" pitchFamily="18" charset="0"/>
              </a:rPr>
              <a:t> model</a:t>
            </a:r>
            <a:endParaRPr lang="fr-FR" dirty="0">
              <a:latin typeface="Cambria" pitchFamily="18" charset="0"/>
            </a:endParaRPr>
          </a:p>
        </p:txBody>
      </p:sp>
      <p:sp>
        <p:nvSpPr>
          <p:cNvPr id="159747" name="Rectangle 3"/>
          <p:cNvSpPr>
            <a:spLocks noGrp="1" noChangeArrowheads="1"/>
          </p:cNvSpPr>
          <p:nvPr>
            <p:ph type="body" idx="1"/>
          </p:nvPr>
        </p:nvSpPr>
        <p:spPr>
          <a:xfrm>
            <a:off x="477838" y="2362200"/>
            <a:ext cx="8285162" cy="2492990"/>
          </a:xfrm>
        </p:spPr>
        <p:txBody>
          <a:bodyPr/>
          <a:lstStyle/>
          <a:p>
            <a:pPr>
              <a:buFont typeface="Arial" charset="0"/>
              <a:buChar char="•"/>
            </a:pPr>
            <a:r>
              <a:rPr lang="en-GB" sz="2000" dirty="0">
                <a:latin typeface="Cambria" pitchFamily="18" charset="0"/>
              </a:rPr>
              <a:t>A cutting-edge industry (4/5)</a:t>
            </a:r>
          </a:p>
          <a:p>
            <a:pPr lvl="1"/>
            <a:r>
              <a:rPr lang="fr-FR" sz="2000" dirty="0" err="1" smtClean="0">
                <a:latin typeface="Cambria" pitchFamily="18" charset="0"/>
              </a:rPr>
              <a:t>Numerous</a:t>
            </a:r>
            <a:r>
              <a:rPr lang="fr-FR" sz="2000" dirty="0" smtClean="0">
                <a:latin typeface="Cambria" pitchFamily="18" charset="0"/>
              </a:rPr>
              <a:t> </a:t>
            </a:r>
            <a:r>
              <a:rPr lang="fr-FR" sz="2000" dirty="0" err="1" smtClean="0">
                <a:latin typeface="Cambria" pitchFamily="18" charset="0"/>
              </a:rPr>
              <a:t>complex</a:t>
            </a:r>
            <a:r>
              <a:rPr lang="fr-FR" sz="2000" dirty="0" smtClean="0">
                <a:latin typeface="Cambria" pitchFamily="18" charset="0"/>
              </a:rPr>
              <a:t> </a:t>
            </a:r>
            <a:r>
              <a:rPr lang="fr-FR" sz="2000" dirty="0" err="1" smtClean="0">
                <a:latin typeface="Cambria" pitchFamily="18" charset="0"/>
              </a:rPr>
              <a:t>products</a:t>
            </a:r>
            <a:endParaRPr lang="fr-FR" sz="2000" dirty="0">
              <a:latin typeface="Cambria" pitchFamily="18" charset="0"/>
            </a:endParaRPr>
          </a:p>
          <a:p>
            <a:pPr lvl="1"/>
            <a:r>
              <a:rPr lang="fr-FR" sz="2000" dirty="0" smtClean="0">
                <a:latin typeface="Cambria" pitchFamily="18" charset="0"/>
              </a:rPr>
              <a:t>A </a:t>
            </a:r>
            <a:r>
              <a:rPr lang="fr-FR" sz="2000" dirty="0" err="1" smtClean="0">
                <a:latin typeface="Cambria" pitchFamily="18" charset="0"/>
              </a:rPr>
              <a:t>high-tec</a:t>
            </a:r>
            <a:r>
              <a:rPr lang="fr-FR" sz="2000" dirty="0" smtClean="0">
                <a:latin typeface="Cambria" pitchFamily="18" charset="0"/>
              </a:rPr>
              <a:t> </a:t>
            </a:r>
            <a:r>
              <a:rPr lang="fr-FR" sz="2000" dirty="0" err="1" smtClean="0">
                <a:latin typeface="Cambria" pitchFamily="18" charset="0"/>
              </a:rPr>
              <a:t>industry</a:t>
            </a:r>
            <a:r>
              <a:rPr lang="fr-FR" sz="2000" dirty="0" smtClean="0">
                <a:latin typeface="Cambria" pitchFamily="18" charset="0"/>
              </a:rPr>
              <a:t> : more </a:t>
            </a:r>
            <a:r>
              <a:rPr lang="fr-FR" sz="2000" dirty="0" err="1" smtClean="0">
                <a:latin typeface="Cambria" pitchFamily="18" charset="0"/>
              </a:rPr>
              <a:t>than</a:t>
            </a:r>
            <a:r>
              <a:rPr lang="fr-FR" sz="2000" dirty="0" smtClean="0">
                <a:latin typeface="Cambria" pitchFamily="18" charset="0"/>
              </a:rPr>
              <a:t> 15% of </a:t>
            </a:r>
            <a:r>
              <a:rPr lang="fr-FR" sz="2000" dirty="0" err="1" smtClean="0">
                <a:latin typeface="Cambria" pitchFamily="18" charset="0"/>
              </a:rPr>
              <a:t>general</a:t>
            </a:r>
            <a:r>
              <a:rPr lang="fr-FR" sz="2000" dirty="0" smtClean="0">
                <a:latin typeface="Cambria" pitchFamily="18" charset="0"/>
              </a:rPr>
              <a:t> </a:t>
            </a:r>
            <a:r>
              <a:rPr lang="fr-FR" sz="2000" dirty="0" err="1" smtClean="0">
                <a:latin typeface="Cambria" pitchFamily="18" charset="0"/>
              </a:rPr>
              <a:t>expenses</a:t>
            </a:r>
            <a:r>
              <a:rPr lang="fr-FR" sz="2000" dirty="0" smtClean="0">
                <a:latin typeface="Cambria" pitchFamily="18" charset="0"/>
              </a:rPr>
              <a:t> are </a:t>
            </a:r>
            <a:r>
              <a:rPr lang="fr-FR" sz="2000" dirty="0" err="1" smtClean="0">
                <a:latin typeface="Cambria" pitchFamily="18" charset="0"/>
              </a:rPr>
              <a:t>dedicated</a:t>
            </a:r>
            <a:r>
              <a:rPr lang="fr-FR" sz="2000" dirty="0" smtClean="0">
                <a:latin typeface="Cambria" pitchFamily="18" charset="0"/>
              </a:rPr>
              <a:t> to </a:t>
            </a:r>
            <a:r>
              <a:rPr lang="fr-FR" sz="2000" dirty="0" err="1" smtClean="0">
                <a:latin typeface="Cambria" pitchFamily="18" charset="0"/>
              </a:rPr>
              <a:t>technology</a:t>
            </a:r>
            <a:r>
              <a:rPr lang="fr-FR" sz="2000" dirty="0" smtClean="0">
                <a:latin typeface="Cambria" pitchFamily="18" charset="0"/>
              </a:rPr>
              <a:t> </a:t>
            </a:r>
            <a:r>
              <a:rPr lang="fr-FR" sz="2000" dirty="0" err="1" smtClean="0">
                <a:latin typeface="Cambria" pitchFamily="18" charset="0"/>
              </a:rPr>
              <a:t>investments</a:t>
            </a:r>
            <a:endParaRPr lang="fr-FR" sz="2000" dirty="0">
              <a:latin typeface="Cambria" pitchFamily="18" charset="0"/>
            </a:endParaRPr>
          </a:p>
          <a:p>
            <a:pPr lvl="1"/>
            <a:r>
              <a:rPr lang="en-US" sz="2000" dirty="0">
                <a:latin typeface="Cambria" pitchFamily="18" charset="0"/>
              </a:rPr>
              <a:t>A Strong Asset Management Pool: Paris is no. 2 in the world in assets under management.</a:t>
            </a:r>
            <a:endParaRPr lang="fr-FR" sz="2000" dirty="0">
              <a:latin typeface="Cambria" pitchFamily="18" charset="0"/>
            </a:endParaRPr>
          </a:p>
          <a:p>
            <a:pPr lvl="1">
              <a:buFont typeface="Arial" charset="0"/>
              <a:buChar char="•"/>
            </a:pPr>
            <a:endParaRPr lang="en-GB" sz="2000" dirty="0">
              <a:solidFill>
                <a:srgbClr val="CC33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DCF353D6-57BD-4683-86BE-06CF5CFABDC4}" type="slidenum">
              <a:rPr lang="fr-FR"/>
              <a:pPr/>
              <a:t>23</a:t>
            </a:fld>
            <a:endParaRPr lang="fr-FR"/>
          </a:p>
        </p:txBody>
      </p:sp>
      <p:sp>
        <p:nvSpPr>
          <p:cNvPr id="142338" name="Rectangle 2"/>
          <p:cNvSpPr>
            <a:spLocks noGrp="1" noChangeArrowheads="1"/>
          </p:cNvSpPr>
          <p:nvPr>
            <p:ph type="title"/>
          </p:nvPr>
        </p:nvSpPr>
        <p:spPr/>
        <p:txBody>
          <a:bodyPr/>
          <a:lstStyle/>
          <a:p>
            <a:r>
              <a:rPr lang="fr-FR" dirty="0" smtClean="0">
                <a:latin typeface="Cambria" pitchFamily="18" charset="0"/>
              </a:rPr>
              <a:t>A stable and </a:t>
            </a:r>
            <a:r>
              <a:rPr lang="fr-FR" dirty="0" err="1" smtClean="0">
                <a:latin typeface="Cambria" pitchFamily="18" charset="0"/>
              </a:rPr>
              <a:t>solid</a:t>
            </a:r>
            <a:r>
              <a:rPr lang="fr-FR" dirty="0" smtClean="0">
                <a:latin typeface="Cambria" pitchFamily="18" charset="0"/>
              </a:rPr>
              <a:t> model</a:t>
            </a:r>
            <a:endParaRPr lang="fr-FR" dirty="0">
              <a:latin typeface="Cambria" pitchFamily="18" charset="0"/>
            </a:endParaRPr>
          </a:p>
        </p:txBody>
      </p:sp>
      <p:sp>
        <p:nvSpPr>
          <p:cNvPr id="142339" name="Rectangle 3"/>
          <p:cNvSpPr>
            <a:spLocks noGrp="1" noChangeArrowheads="1"/>
          </p:cNvSpPr>
          <p:nvPr>
            <p:ph type="body" idx="1"/>
          </p:nvPr>
        </p:nvSpPr>
        <p:spPr>
          <a:xfrm>
            <a:off x="477838" y="2362200"/>
            <a:ext cx="8285162" cy="4031873"/>
          </a:xfrm>
        </p:spPr>
        <p:txBody>
          <a:bodyPr/>
          <a:lstStyle/>
          <a:p>
            <a:r>
              <a:rPr lang="fr-FR" sz="2000" dirty="0" err="1">
                <a:latin typeface="Cambria" pitchFamily="18" charset="0"/>
              </a:rPr>
              <a:t>Cost-efficiency</a:t>
            </a:r>
            <a:r>
              <a:rPr lang="fr-FR" sz="2000" dirty="0">
                <a:latin typeface="Cambria" pitchFamily="18" charset="0"/>
              </a:rPr>
              <a:t> of the </a:t>
            </a:r>
            <a:r>
              <a:rPr lang="fr-FR" sz="2000" dirty="0" err="1">
                <a:latin typeface="Cambria" pitchFamily="18" charset="0"/>
              </a:rPr>
              <a:t>retail</a:t>
            </a:r>
            <a:r>
              <a:rPr lang="fr-FR" sz="2000" dirty="0">
                <a:latin typeface="Cambria" pitchFamily="18" charset="0"/>
              </a:rPr>
              <a:t> </a:t>
            </a:r>
            <a:r>
              <a:rPr lang="fr-FR" sz="2000" dirty="0" err="1">
                <a:latin typeface="Cambria" pitchFamily="18" charset="0"/>
              </a:rPr>
              <a:t>banking</a:t>
            </a:r>
            <a:r>
              <a:rPr lang="fr-FR" sz="2000" dirty="0">
                <a:latin typeface="Cambria" pitchFamily="18" charset="0"/>
              </a:rPr>
              <a:t> model (1/2)</a:t>
            </a:r>
          </a:p>
          <a:p>
            <a:pPr lvl="1"/>
            <a:r>
              <a:rPr lang="fr-FR" sz="2000" dirty="0">
                <a:latin typeface="Cambria" pitchFamily="18" charset="0"/>
              </a:rPr>
              <a:t>Revenues of </a:t>
            </a:r>
            <a:r>
              <a:rPr lang="fr-FR" sz="2000" dirty="0" err="1">
                <a:latin typeface="Cambria" pitchFamily="18" charset="0"/>
              </a:rPr>
              <a:t>retail</a:t>
            </a:r>
            <a:r>
              <a:rPr lang="fr-FR" sz="2000" dirty="0">
                <a:latin typeface="Cambria" pitchFamily="18" charset="0"/>
              </a:rPr>
              <a:t> </a:t>
            </a:r>
            <a:r>
              <a:rPr lang="fr-FR" sz="2000" dirty="0" err="1">
                <a:latin typeface="Cambria" pitchFamily="18" charset="0"/>
              </a:rPr>
              <a:t>banking</a:t>
            </a:r>
            <a:r>
              <a:rPr lang="fr-FR" sz="2000" dirty="0">
                <a:latin typeface="Cambria" pitchFamily="18" charset="0"/>
              </a:rPr>
              <a:t> in France per </a:t>
            </a:r>
            <a:r>
              <a:rPr lang="fr-FR" sz="2000" dirty="0" err="1">
                <a:latin typeface="Cambria" pitchFamily="18" charset="0"/>
              </a:rPr>
              <a:t>banked</a:t>
            </a:r>
            <a:r>
              <a:rPr lang="fr-FR" sz="2000" dirty="0">
                <a:latin typeface="Cambria" pitchFamily="18" charset="0"/>
              </a:rPr>
              <a:t> client </a:t>
            </a:r>
            <a:r>
              <a:rPr lang="fr-FR" sz="2000" dirty="0" err="1">
                <a:latin typeface="Cambria" pitchFamily="18" charset="0"/>
              </a:rPr>
              <a:t>is</a:t>
            </a:r>
            <a:r>
              <a:rPr lang="fr-FR" sz="2000" dirty="0">
                <a:latin typeface="Cambria" pitchFamily="18" charset="0"/>
              </a:rPr>
              <a:t> </a:t>
            </a:r>
            <a:r>
              <a:rPr lang="fr-FR" sz="2000" dirty="0" err="1">
                <a:latin typeface="Cambria" pitchFamily="18" charset="0"/>
              </a:rPr>
              <a:t>among</a:t>
            </a:r>
            <a:r>
              <a:rPr lang="fr-FR" sz="2000" dirty="0">
                <a:latin typeface="Cambria" pitchFamily="18" charset="0"/>
              </a:rPr>
              <a:t> the </a:t>
            </a:r>
            <a:r>
              <a:rPr lang="fr-FR" sz="2000" dirty="0" err="1">
                <a:latin typeface="Cambria" pitchFamily="18" charset="0"/>
              </a:rPr>
              <a:t>lowest</a:t>
            </a:r>
            <a:r>
              <a:rPr lang="fr-FR" sz="2000" dirty="0">
                <a:latin typeface="Cambria" pitchFamily="18" charset="0"/>
              </a:rPr>
              <a:t> : 1 in France, </a:t>
            </a:r>
            <a:r>
              <a:rPr lang="fr-FR" sz="2000" dirty="0" err="1">
                <a:latin typeface="Cambria" pitchFamily="18" charset="0"/>
              </a:rPr>
              <a:t>compared</a:t>
            </a:r>
            <a:r>
              <a:rPr lang="fr-FR" sz="2000" dirty="0">
                <a:latin typeface="Cambria" pitchFamily="18" charset="0"/>
              </a:rPr>
              <a:t> to 1,2 in Spain or 1,5 in </a:t>
            </a:r>
            <a:r>
              <a:rPr lang="fr-FR" sz="2000" dirty="0" err="1">
                <a:latin typeface="Cambria" pitchFamily="18" charset="0"/>
              </a:rPr>
              <a:t>Italy</a:t>
            </a:r>
            <a:r>
              <a:rPr lang="fr-FR" sz="2000" dirty="0">
                <a:latin typeface="Cambria" pitchFamily="18" charset="0"/>
              </a:rPr>
              <a:t> or in the UK (Bain, 2010 and Rapport </a:t>
            </a:r>
            <a:r>
              <a:rPr lang="fr-FR" sz="2000" dirty="0" err="1">
                <a:latin typeface="Cambria" pitchFamily="18" charset="0"/>
              </a:rPr>
              <a:t>Pauget</a:t>
            </a:r>
            <a:r>
              <a:rPr lang="fr-FR" sz="2000" dirty="0">
                <a:latin typeface="Cambria" pitchFamily="18" charset="0"/>
              </a:rPr>
              <a:t>-Constant)</a:t>
            </a:r>
          </a:p>
          <a:p>
            <a:pPr lvl="1"/>
            <a:r>
              <a:rPr lang="fr-FR" sz="2000" dirty="0">
                <a:latin typeface="Cambria" pitchFamily="18" charset="0"/>
              </a:rPr>
              <a:t>Branches per 1000 </a:t>
            </a:r>
            <a:r>
              <a:rPr lang="fr-FR" sz="2000" dirty="0" err="1">
                <a:latin typeface="Cambria" pitchFamily="18" charset="0"/>
              </a:rPr>
              <a:t>inhab</a:t>
            </a:r>
            <a:r>
              <a:rPr lang="fr-FR" sz="2000" dirty="0">
                <a:latin typeface="Cambria" pitchFamily="18" charset="0"/>
              </a:rPr>
              <a:t> and </a:t>
            </a:r>
            <a:r>
              <a:rPr lang="fr-FR" sz="2000" dirty="0" err="1">
                <a:latin typeface="Cambria" pitchFamily="18" charset="0"/>
              </a:rPr>
              <a:t>adviser</a:t>
            </a:r>
            <a:r>
              <a:rPr lang="fr-FR" sz="2000" dirty="0">
                <a:latin typeface="Cambria" pitchFamily="18" charset="0"/>
              </a:rPr>
              <a:t> per client : France </a:t>
            </a:r>
            <a:r>
              <a:rPr lang="fr-FR" sz="2000" dirty="0" err="1">
                <a:latin typeface="Cambria" pitchFamily="18" charset="0"/>
              </a:rPr>
              <a:t>is</a:t>
            </a:r>
            <a:r>
              <a:rPr lang="fr-FR" sz="2000" dirty="0">
                <a:latin typeface="Cambria" pitchFamily="18" charset="0"/>
              </a:rPr>
              <a:t> 35% </a:t>
            </a:r>
            <a:r>
              <a:rPr lang="fr-FR" sz="2000" dirty="0" err="1">
                <a:latin typeface="Cambria" pitchFamily="18" charset="0"/>
              </a:rPr>
              <a:t>above</a:t>
            </a:r>
            <a:r>
              <a:rPr lang="fr-FR" sz="2000" dirty="0">
                <a:latin typeface="Cambria" pitchFamily="18" charset="0"/>
              </a:rPr>
              <a:t> the </a:t>
            </a:r>
            <a:r>
              <a:rPr lang="fr-FR" sz="2000" dirty="0" err="1">
                <a:latin typeface="Cambria" pitchFamily="18" charset="0"/>
              </a:rPr>
              <a:t>european</a:t>
            </a:r>
            <a:r>
              <a:rPr lang="fr-FR" sz="2000" dirty="0">
                <a:latin typeface="Cambria" pitchFamily="18" charset="0"/>
              </a:rPr>
              <a:t> </a:t>
            </a:r>
            <a:r>
              <a:rPr lang="fr-FR" sz="2000" dirty="0" err="1">
                <a:latin typeface="Cambria" pitchFamily="18" charset="0"/>
              </a:rPr>
              <a:t>average</a:t>
            </a:r>
            <a:r>
              <a:rPr lang="fr-FR" sz="2000" dirty="0">
                <a:latin typeface="Cambria" pitchFamily="18" charset="0"/>
              </a:rPr>
              <a:t>. Financial </a:t>
            </a:r>
            <a:r>
              <a:rPr lang="fr-FR" sz="2000" dirty="0" err="1">
                <a:latin typeface="Cambria" pitchFamily="18" charset="0"/>
              </a:rPr>
              <a:t>adviser</a:t>
            </a:r>
            <a:r>
              <a:rPr lang="fr-FR" sz="2000" dirty="0">
                <a:latin typeface="Cambria" pitchFamily="18" charset="0"/>
              </a:rPr>
              <a:t> : 176 per 100,000 </a:t>
            </a:r>
            <a:r>
              <a:rPr lang="fr-FR" sz="2000" dirty="0" err="1">
                <a:latin typeface="Cambria" pitchFamily="18" charset="0"/>
              </a:rPr>
              <a:t>inhabitants</a:t>
            </a:r>
            <a:r>
              <a:rPr lang="fr-FR" sz="2000" dirty="0">
                <a:latin typeface="Cambria" pitchFamily="18" charset="0"/>
              </a:rPr>
              <a:t> </a:t>
            </a:r>
            <a:r>
              <a:rPr lang="fr-FR" sz="2000" dirty="0" err="1">
                <a:latin typeface="Cambria" pitchFamily="18" charset="0"/>
              </a:rPr>
              <a:t>whereas</a:t>
            </a:r>
            <a:r>
              <a:rPr lang="fr-FR" sz="2000" dirty="0">
                <a:latin typeface="Cambria" pitchFamily="18" charset="0"/>
              </a:rPr>
              <a:t> the </a:t>
            </a:r>
            <a:r>
              <a:rPr lang="fr-FR" sz="2000" dirty="0" err="1">
                <a:latin typeface="Cambria" pitchFamily="18" charset="0"/>
              </a:rPr>
              <a:t>European</a:t>
            </a:r>
            <a:r>
              <a:rPr lang="fr-FR" sz="2000" dirty="0">
                <a:latin typeface="Cambria" pitchFamily="18" charset="0"/>
              </a:rPr>
              <a:t> </a:t>
            </a:r>
            <a:r>
              <a:rPr lang="fr-FR" sz="2000" dirty="0" err="1">
                <a:latin typeface="Cambria" pitchFamily="18" charset="0"/>
              </a:rPr>
              <a:t>average</a:t>
            </a:r>
            <a:r>
              <a:rPr lang="fr-FR" sz="2000" dirty="0">
                <a:latin typeface="Cambria" pitchFamily="18" charset="0"/>
              </a:rPr>
              <a:t> </a:t>
            </a:r>
            <a:r>
              <a:rPr lang="fr-FR" sz="2000" dirty="0" err="1">
                <a:latin typeface="Cambria" pitchFamily="18" charset="0"/>
              </a:rPr>
              <a:t>is</a:t>
            </a:r>
            <a:r>
              <a:rPr lang="fr-FR" sz="2000" dirty="0">
                <a:latin typeface="Cambria" pitchFamily="18" charset="0"/>
              </a:rPr>
              <a:t> </a:t>
            </a:r>
            <a:r>
              <a:rPr lang="fr-FR" sz="2000" dirty="0" err="1">
                <a:latin typeface="Cambria" pitchFamily="18" charset="0"/>
              </a:rPr>
              <a:t>closer</a:t>
            </a:r>
            <a:r>
              <a:rPr lang="fr-FR" sz="2000" dirty="0">
                <a:latin typeface="Cambria" pitchFamily="18" charset="0"/>
              </a:rPr>
              <a:t> to 130 </a:t>
            </a:r>
          </a:p>
          <a:p>
            <a:pPr lvl="1"/>
            <a:r>
              <a:rPr lang="fr-FR" sz="2000" dirty="0">
                <a:latin typeface="Cambria" pitchFamily="18" charset="0"/>
              </a:rPr>
              <a:t>200 </a:t>
            </a:r>
            <a:r>
              <a:rPr lang="fr-FR" sz="2000" dirty="0" err="1">
                <a:latin typeface="Cambria" pitchFamily="18" charset="0"/>
              </a:rPr>
              <a:t>payment</a:t>
            </a:r>
            <a:r>
              <a:rPr lang="fr-FR" sz="2000" dirty="0">
                <a:latin typeface="Cambria" pitchFamily="18" charset="0"/>
              </a:rPr>
              <a:t> transactions by </a:t>
            </a:r>
            <a:r>
              <a:rPr lang="fr-FR" sz="2000" dirty="0" err="1">
                <a:latin typeface="Cambria" pitchFamily="18" charset="0"/>
              </a:rPr>
              <a:t>card</a:t>
            </a:r>
            <a:r>
              <a:rPr lang="fr-FR" sz="2000" dirty="0">
                <a:latin typeface="Cambria" pitchFamily="18" charset="0"/>
              </a:rPr>
              <a:t>, check, </a:t>
            </a:r>
            <a:r>
              <a:rPr lang="fr-FR" sz="2000" dirty="0" err="1">
                <a:latin typeface="Cambria" pitchFamily="18" charset="0"/>
              </a:rPr>
              <a:t>transfer</a:t>
            </a:r>
            <a:r>
              <a:rPr lang="fr-FR" sz="2000" dirty="0">
                <a:latin typeface="Cambria" pitchFamily="18" charset="0"/>
              </a:rPr>
              <a:t> or direct </a:t>
            </a:r>
            <a:r>
              <a:rPr lang="fr-FR" sz="2000" dirty="0" err="1">
                <a:latin typeface="Cambria" pitchFamily="18" charset="0"/>
              </a:rPr>
              <a:t>debit</a:t>
            </a:r>
            <a:r>
              <a:rPr lang="fr-FR" sz="2000" dirty="0">
                <a:latin typeface="Cambria" pitchFamily="18" charset="0"/>
              </a:rPr>
              <a:t> per </a:t>
            </a:r>
            <a:r>
              <a:rPr lang="fr-FR" sz="2000" dirty="0" err="1">
                <a:latin typeface="Cambria" pitchFamily="18" charset="0"/>
              </a:rPr>
              <a:t>year</a:t>
            </a:r>
            <a:r>
              <a:rPr lang="fr-FR" sz="2000" dirty="0">
                <a:latin typeface="Cambria" pitchFamily="18" charset="0"/>
              </a:rPr>
              <a:t> per client in France, 33% </a:t>
            </a:r>
            <a:r>
              <a:rPr lang="fr-FR" sz="2000" dirty="0" err="1">
                <a:latin typeface="Cambria" pitchFamily="18" charset="0"/>
              </a:rPr>
              <a:t>above</a:t>
            </a:r>
            <a:r>
              <a:rPr lang="fr-FR" sz="2000" dirty="0">
                <a:latin typeface="Cambria" pitchFamily="18" charset="0"/>
              </a:rPr>
              <a:t> the </a:t>
            </a:r>
            <a:r>
              <a:rPr lang="fr-FR" sz="2000" dirty="0" err="1">
                <a:latin typeface="Cambria" pitchFamily="18" charset="0"/>
              </a:rPr>
              <a:t>European</a:t>
            </a:r>
            <a:r>
              <a:rPr lang="fr-FR" sz="2000" dirty="0">
                <a:latin typeface="Cambria" pitchFamily="18" charset="0"/>
              </a:rPr>
              <a:t> </a:t>
            </a:r>
            <a:r>
              <a:rPr lang="fr-FR" sz="2000" dirty="0" err="1">
                <a:latin typeface="Cambria" pitchFamily="18" charset="0"/>
              </a:rPr>
              <a:t>average</a:t>
            </a:r>
            <a:endParaRPr lang="fr-FR" sz="2000" dirty="0">
              <a:latin typeface="Cambria" pitchFamily="18" charset="0"/>
            </a:endParaRPr>
          </a:p>
          <a:p>
            <a:pPr lvl="1"/>
            <a:r>
              <a:rPr lang="fr-FR" sz="2000" dirty="0">
                <a:latin typeface="Cambria" pitchFamily="18" charset="0"/>
              </a:rPr>
              <a:t>The </a:t>
            </a:r>
            <a:r>
              <a:rPr lang="fr-FR" sz="2000" dirty="0" err="1">
                <a:latin typeface="Cambria" pitchFamily="18" charset="0"/>
              </a:rPr>
              <a:t>cost</a:t>
            </a:r>
            <a:r>
              <a:rPr lang="fr-FR" sz="2000" dirty="0">
                <a:latin typeface="Cambria" pitchFamily="18" charset="0"/>
              </a:rPr>
              <a:t> of </a:t>
            </a:r>
            <a:r>
              <a:rPr lang="fr-FR" sz="2000" dirty="0" err="1">
                <a:latin typeface="Cambria" pitchFamily="18" charset="0"/>
              </a:rPr>
              <a:t>banking</a:t>
            </a:r>
            <a:r>
              <a:rPr lang="fr-FR" sz="2000" dirty="0">
                <a:latin typeface="Cambria" pitchFamily="18" charset="0"/>
              </a:rPr>
              <a:t> on the </a:t>
            </a:r>
            <a:r>
              <a:rPr lang="fr-FR" sz="2000" dirty="0" err="1">
                <a:latin typeface="Cambria" pitchFamily="18" charset="0"/>
              </a:rPr>
              <a:t>day</a:t>
            </a:r>
            <a:r>
              <a:rPr lang="fr-FR" sz="2000" dirty="0">
                <a:latin typeface="Cambria" pitchFamily="18" charset="0"/>
              </a:rPr>
              <a:t>-to-</a:t>
            </a:r>
            <a:r>
              <a:rPr lang="fr-FR" sz="2000" dirty="0" err="1">
                <a:latin typeface="Cambria" pitchFamily="18" charset="0"/>
              </a:rPr>
              <a:t>day</a:t>
            </a:r>
            <a:r>
              <a:rPr lang="fr-FR" sz="2000" dirty="0">
                <a:latin typeface="Cambria" pitchFamily="18" charset="0"/>
              </a:rPr>
              <a:t> basis to the volume of transactions </a:t>
            </a:r>
            <a:r>
              <a:rPr lang="fr-FR" sz="2000" dirty="0" err="1">
                <a:latin typeface="Cambria" pitchFamily="18" charset="0"/>
              </a:rPr>
              <a:t>is</a:t>
            </a:r>
            <a:r>
              <a:rPr lang="fr-FR" sz="2000" dirty="0">
                <a:latin typeface="Cambria" pitchFamily="18" charset="0"/>
              </a:rPr>
              <a:t> </a:t>
            </a:r>
            <a:r>
              <a:rPr lang="fr-FR" sz="2000" dirty="0" err="1">
                <a:latin typeface="Cambria" pitchFamily="18" charset="0"/>
              </a:rPr>
              <a:t>lower</a:t>
            </a:r>
            <a:r>
              <a:rPr lang="fr-FR" sz="2000" dirty="0">
                <a:latin typeface="Cambria" pitchFamily="18" charset="0"/>
              </a:rPr>
              <a:t> in France (0.7 EUR per transaction) </a:t>
            </a:r>
            <a:r>
              <a:rPr lang="fr-FR" sz="2000" dirty="0" err="1">
                <a:latin typeface="Cambria" pitchFamily="18" charset="0"/>
              </a:rPr>
              <a:t>than</a:t>
            </a:r>
            <a:r>
              <a:rPr lang="fr-FR" sz="2000" dirty="0">
                <a:latin typeface="Cambria" pitchFamily="18" charset="0"/>
              </a:rPr>
              <a:t> in </a:t>
            </a:r>
            <a:r>
              <a:rPr lang="fr-FR" sz="2000" dirty="0" err="1">
                <a:latin typeface="Cambria" pitchFamily="18" charset="0"/>
              </a:rPr>
              <a:t>whole</a:t>
            </a:r>
            <a:r>
              <a:rPr lang="fr-FR" sz="2000" dirty="0">
                <a:latin typeface="Cambria" pitchFamily="18" charset="0"/>
              </a:rPr>
              <a:t> Europe (0.8 EUR per transaction)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3A3E1CE0-0AFC-4D87-A792-7A8FDB5E7D31}" type="slidenum">
              <a:rPr lang="fr-FR"/>
              <a:pPr/>
              <a:t>24</a:t>
            </a:fld>
            <a:endParaRPr lang="fr-FR"/>
          </a:p>
        </p:txBody>
      </p:sp>
      <p:sp>
        <p:nvSpPr>
          <p:cNvPr id="86018" name="Rectangle 2"/>
          <p:cNvSpPr>
            <a:spLocks noGrp="1" noChangeArrowheads="1"/>
          </p:cNvSpPr>
          <p:nvPr>
            <p:ph type="title"/>
          </p:nvPr>
        </p:nvSpPr>
        <p:spPr/>
        <p:txBody>
          <a:bodyPr/>
          <a:lstStyle/>
          <a:p>
            <a:r>
              <a:rPr lang="fr-FR" dirty="0" smtClean="0">
                <a:latin typeface="Cambria" pitchFamily="18" charset="0"/>
              </a:rPr>
              <a:t>A stable and </a:t>
            </a:r>
            <a:r>
              <a:rPr lang="fr-FR" dirty="0" err="1" smtClean="0">
                <a:latin typeface="Cambria" pitchFamily="18" charset="0"/>
              </a:rPr>
              <a:t>solid</a:t>
            </a:r>
            <a:r>
              <a:rPr lang="fr-FR" dirty="0" smtClean="0">
                <a:latin typeface="Cambria" pitchFamily="18" charset="0"/>
              </a:rPr>
              <a:t> model</a:t>
            </a:r>
            <a:endParaRPr lang="fr-FR" dirty="0">
              <a:latin typeface="Cambria" pitchFamily="18" charset="0"/>
            </a:endParaRPr>
          </a:p>
        </p:txBody>
      </p:sp>
      <p:sp>
        <p:nvSpPr>
          <p:cNvPr id="86019" name="Rectangle 3"/>
          <p:cNvSpPr>
            <a:spLocks noGrp="1" noChangeArrowheads="1"/>
          </p:cNvSpPr>
          <p:nvPr>
            <p:ph type="body" idx="1"/>
          </p:nvPr>
        </p:nvSpPr>
        <p:spPr>
          <a:xfrm>
            <a:off x="477838" y="2362200"/>
            <a:ext cx="8285162" cy="2369880"/>
          </a:xfrm>
        </p:spPr>
        <p:txBody>
          <a:bodyPr/>
          <a:lstStyle/>
          <a:p>
            <a:r>
              <a:rPr lang="fr-FR" sz="2000" dirty="0" err="1">
                <a:latin typeface="Cambria" pitchFamily="18" charset="0"/>
              </a:rPr>
              <a:t>Cost-efficiency</a:t>
            </a:r>
            <a:r>
              <a:rPr lang="fr-FR" sz="2000" dirty="0">
                <a:latin typeface="Cambria" pitchFamily="18" charset="0"/>
              </a:rPr>
              <a:t> of the </a:t>
            </a:r>
            <a:r>
              <a:rPr lang="fr-FR" sz="2000" dirty="0" err="1">
                <a:latin typeface="Cambria" pitchFamily="18" charset="0"/>
              </a:rPr>
              <a:t>retail</a:t>
            </a:r>
            <a:r>
              <a:rPr lang="fr-FR" sz="2000" dirty="0">
                <a:latin typeface="Cambria" pitchFamily="18" charset="0"/>
              </a:rPr>
              <a:t> </a:t>
            </a:r>
            <a:r>
              <a:rPr lang="fr-FR" sz="2000" dirty="0" err="1">
                <a:latin typeface="Cambria" pitchFamily="18" charset="0"/>
              </a:rPr>
              <a:t>banking</a:t>
            </a:r>
            <a:r>
              <a:rPr lang="fr-FR" sz="2000" dirty="0">
                <a:latin typeface="Cambria" pitchFamily="18" charset="0"/>
              </a:rPr>
              <a:t> model (2/2)</a:t>
            </a:r>
          </a:p>
          <a:p>
            <a:pPr lvl="1"/>
            <a:r>
              <a:rPr lang="fr-FR" sz="2000" dirty="0">
                <a:latin typeface="Cambria" pitchFamily="18" charset="0"/>
              </a:rPr>
              <a:t>Real </a:t>
            </a:r>
            <a:r>
              <a:rPr lang="fr-FR" sz="2000" dirty="0" err="1">
                <a:latin typeface="Cambria" pitchFamily="18" charset="0"/>
              </a:rPr>
              <a:t>estate</a:t>
            </a:r>
            <a:r>
              <a:rPr lang="fr-FR" sz="2000" dirty="0">
                <a:latin typeface="Cambria" pitchFamily="18" charset="0"/>
              </a:rPr>
              <a:t> </a:t>
            </a:r>
            <a:r>
              <a:rPr lang="fr-FR" sz="2000" dirty="0" err="1">
                <a:latin typeface="Cambria" pitchFamily="18" charset="0"/>
              </a:rPr>
              <a:t>credit</a:t>
            </a:r>
            <a:r>
              <a:rPr lang="fr-FR" sz="2000" dirty="0">
                <a:latin typeface="Cambria" pitchFamily="18" charset="0"/>
              </a:rPr>
              <a:t> </a:t>
            </a:r>
            <a:r>
              <a:rPr lang="fr-FR" sz="2000" dirty="0" err="1">
                <a:latin typeface="Cambria" pitchFamily="18" charset="0"/>
              </a:rPr>
              <a:t>is</a:t>
            </a:r>
            <a:r>
              <a:rPr lang="fr-FR" sz="2000" dirty="0">
                <a:latin typeface="Cambria" pitchFamily="18" charset="0"/>
              </a:rPr>
              <a:t> </a:t>
            </a:r>
            <a:r>
              <a:rPr lang="fr-FR" sz="2000" dirty="0" err="1">
                <a:latin typeface="Cambria" pitchFamily="18" charset="0"/>
              </a:rPr>
              <a:t>seen</a:t>
            </a:r>
            <a:r>
              <a:rPr lang="fr-FR" sz="2000" dirty="0">
                <a:latin typeface="Cambria" pitchFamily="18" charset="0"/>
              </a:rPr>
              <a:t> as an important </a:t>
            </a:r>
            <a:r>
              <a:rPr lang="fr-FR" sz="2000" dirty="0" err="1">
                <a:latin typeface="Cambria" pitchFamily="18" charset="0"/>
              </a:rPr>
              <a:t>way</a:t>
            </a:r>
            <a:r>
              <a:rPr lang="fr-FR" sz="2000" dirty="0">
                <a:latin typeface="Cambria" pitchFamily="18" charset="0"/>
              </a:rPr>
              <a:t> to gain new clients, and </a:t>
            </a:r>
            <a:r>
              <a:rPr lang="fr-FR" sz="2000" dirty="0" err="1">
                <a:latin typeface="Cambria" pitchFamily="18" charset="0"/>
              </a:rPr>
              <a:t>is</a:t>
            </a:r>
            <a:r>
              <a:rPr lang="fr-FR" sz="2000" dirty="0">
                <a:latin typeface="Cambria" pitchFamily="18" charset="0"/>
              </a:rPr>
              <a:t> </a:t>
            </a:r>
            <a:r>
              <a:rPr lang="fr-FR" sz="2000" dirty="0" err="1">
                <a:latin typeface="Cambria" pitchFamily="18" charset="0"/>
              </a:rPr>
              <a:t>consequently</a:t>
            </a:r>
            <a:r>
              <a:rPr lang="fr-FR" sz="2000" dirty="0">
                <a:latin typeface="Cambria" pitchFamily="18" charset="0"/>
              </a:rPr>
              <a:t> </a:t>
            </a:r>
            <a:r>
              <a:rPr lang="fr-FR" sz="2000" dirty="0" err="1">
                <a:latin typeface="Cambria" pitchFamily="18" charset="0"/>
              </a:rPr>
              <a:t>granted</a:t>
            </a:r>
            <a:r>
              <a:rPr lang="fr-FR" sz="2000" dirty="0">
                <a:latin typeface="Cambria" pitchFamily="18" charset="0"/>
              </a:rPr>
              <a:t> </a:t>
            </a:r>
            <a:r>
              <a:rPr lang="fr-FR" sz="2000" dirty="0" err="1">
                <a:latin typeface="Cambria" pitchFamily="18" charset="0"/>
              </a:rPr>
              <a:t>with</a:t>
            </a:r>
            <a:r>
              <a:rPr lang="fr-FR" sz="2000" dirty="0">
                <a:latin typeface="Cambria" pitchFamily="18" charset="0"/>
              </a:rPr>
              <a:t> </a:t>
            </a:r>
            <a:r>
              <a:rPr lang="fr-FR" sz="2000" dirty="0" err="1">
                <a:latin typeface="Cambria" pitchFamily="18" charset="0"/>
              </a:rPr>
              <a:t>very</a:t>
            </a:r>
            <a:r>
              <a:rPr lang="fr-FR" sz="2000" dirty="0">
                <a:latin typeface="Cambria" pitchFamily="18" charset="0"/>
              </a:rPr>
              <a:t> </a:t>
            </a:r>
            <a:r>
              <a:rPr lang="fr-FR" sz="2000" dirty="0" err="1">
                <a:latin typeface="Cambria" pitchFamily="18" charset="0"/>
              </a:rPr>
              <a:t>low</a:t>
            </a:r>
            <a:r>
              <a:rPr lang="fr-FR" sz="2000" dirty="0">
                <a:latin typeface="Cambria" pitchFamily="18" charset="0"/>
              </a:rPr>
              <a:t> </a:t>
            </a:r>
            <a:r>
              <a:rPr lang="fr-FR" sz="2000" dirty="0" err="1">
                <a:latin typeface="Cambria" pitchFamily="18" charset="0"/>
              </a:rPr>
              <a:t>margins</a:t>
            </a:r>
            <a:r>
              <a:rPr lang="fr-FR" sz="2000" dirty="0">
                <a:latin typeface="Cambria" pitchFamily="18" charset="0"/>
              </a:rPr>
              <a:t>. The </a:t>
            </a:r>
            <a:r>
              <a:rPr lang="fr-FR" sz="2000" dirty="0" err="1">
                <a:latin typeface="Cambria" pitchFamily="18" charset="0"/>
              </a:rPr>
              <a:t>interest</a:t>
            </a:r>
            <a:r>
              <a:rPr lang="fr-FR" sz="2000" dirty="0">
                <a:latin typeface="Cambria" pitchFamily="18" charset="0"/>
              </a:rPr>
              <a:t> rates are </a:t>
            </a:r>
            <a:r>
              <a:rPr lang="fr-FR" sz="2000" dirty="0" err="1">
                <a:latin typeface="Cambria" pitchFamily="18" charset="0"/>
              </a:rPr>
              <a:t>thus</a:t>
            </a:r>
            <a:r>
              <a:rPr lang="fr-FR" sz="2000" dirty="0">
                <a:latin typeface="Cambria" pitchFamily="18" charset="0"/>
              </a:rPr>
              <a:t> </a:t>
            </a:r>
            <a:r>
              <a:rPr lang="fr-FR" sz="2000" dirty="0" err="1">
                <a:latin typeface="Cambria" pitchFamily="18" charset="0"/>
              </a:rPr>
              <a:t>significantly</a:t>
            </a:r>
            <a:r>
              <a:rPr lang="fr-FR" sz="2000" dirty="0">
                <a:latin typeface="Cambria" pitchFamily="18" charset="0"/>
              </a:rPr>
              <a:t> </a:t>
            </a:r>
            <a:r>
              <a:rPr lang="fr-FR" sz="2000" dirty="0" err="1">
                <a:latin typeface="Cambria" pitchFamily="18" charset="0"/>
              </a:rPr>
              <a:t>lower</a:t>
            </a:r>
            <a:r>
              <a:rPr lang="fr-FR" sz="2000" dirty="0">
                <a:latin typeface="Cambria" pitchFamily="18" charset="0"/>
              </a:rPr>
              <a:t> </a:t>
            </a:r>
            <a:r>
              <a:rPr lang="fr-FR" sz="2000" dirty="0" err="1">
                <a:latin typeface="Cambria" pitchFamily="18" charset="0"/>
              </a:rPr>
              <a:t>than</a:t>
            </a:r>
            <a:r>
              <a:rPr lang="fr-FR" sz="2000" dirty="0">
                <a:latin typeface="Cambria" pitchFamily="18" charset="0"/>
              </a:rPr>
              <a:t> the </a:t>
            </a:r>
            <a:r>
              <a:rPr lang="fr-FR" sz="2000" dirty="0" err="1">
                <a:latin typeface="Cambria" pitchFamily="18" charset="0"/>
              </a:rPr>
              <a:t>European</a:t>
            </a:r>
            <a:r>
              <a:rPr lang="fr-FR" sz="2000" dirty="0">
                <a:latin typeface="Cambria" pitchFamily="18" charset="0"/>
              </a:rPr>
              <a:t> </a:t>
            </a:r>
            <a:r>
              <a:rPr lang="fr-FR" sz="2000" dirty="0" err="1">
                <a:latin typeface="Cambria" pitchFamily="18" charset="0"/>
              </a:rPr>
              <a:t>average</a:t>
            </a:r>
            <a:endParaRPr lang="fr-FR" sz="2000" dirty="0">
              <a:latin typeface="Cambria" pitchFamily="18" charset="0"/>
            </a:endParaRPr>
          </a:p>
          <a:p>
            <a:pPr lvl="1"/>
            <a:r>
              <a:rPr lang="fr-FR" sz="2000" dirty="0">
                <a:latin typeface="Cambria" pitchFamily="18" charset="0"/>
              </a:rPr>
              <a:t>The use of </a:t>
            </a:r>
            <a:r>
              <a:rPr lang="fr-FR" sz="2000" dirty="0" err="1">
                <a:latin typeface="Cambria" pitchFamily="18" charset="0"/>
              </a:rPr>
              <a:t>checks</a:t>
            </a:r>
            <a:r>
              <a:rPr lang="fr-FR" sz="2000" dirty="0">
                <a:latin typeface="Cambria" pitchFamily="18" charset="0"/>
              </a:rPr>
              <a:t> (22.5% of </a:t>
            </a:r>
            <a:r>
              <a:rPr lang="fr-FR" sz="2000" dirty="0" err="1">
                <a:latin typeface="Cambria" pitchFamily="18" charset="0"/>
              </a:rPr>
              <a:t>payment</a:t>
            </a:r>
            <a:r>
              <a:rPr lang="fr-FR" sz="2000" dirty="0">
                <a:latin typeface="Cambria" pitchFamily="18" charset="0"/>
              </a:rPr>
              <a:t> volumes) </a:t>
            </a:r>
            <a:r>
              <a:rPr lang="fr-FR" sz="2000" dirty="0" err="1">
                <a:latin typeface="Cambria" pitchFamily="18" charset="0"/>
              </a:rPr>
              <a:t>is</a:t>
            </a:r>
            <a:r>
              <a:rPr lang="fr-FR" sz="2000" dirty="0">
                <a:latin typeface="Cambria" pitchFamily="18" charset="0"/>
              </a:rPr>
              <a:t> free of charge, as </a:t>
            </a:r>
            <a:r>
              <a:rPr lang="fr-FR" sz="2000" dirty="0" err="1">
                <a:latin typeface="Cambria" pitchFamily="18" charset="0"/>
              </a:rPr>
              <a:t>well</a:t>
            </a:r>
            <a:r>
              <a:rPr lang="fr-FR" sz="2000" dirty="0">
                <a:latin typeface="Cambria" pitchFamily="18" charset="0"/>
              </a:rPr>
              <a:t> as </a:t>
            </a:r>
            <a:r>
              <a:rPr lang="fr-FR" sz="2000" dirty="0" err="1">
                <a:latin typeface="Cambria" pitchFamily="18" charset="0"/>
              </a:rPr>
              <a:t>withdrawals</a:t>
            </a:r>
            <a:r>
              <a:rPr lang="fr-FR" sz="2000" dirty="0">
                <a:latin typeface="Cambria" pitchFamily="18" charset="0"/>
              </a:rPr>
              <a:t> on </a:t>
            </a:r>
            <a:r>
              <a:rPr lang="fr-FR" sz="2000" dirty="0" err="1">
                <a:latin typeface="Cambria" pitchFamily="18" charset="0"/>
              </a:rPr>
              <a:t>ATMs</a:t>
            </a:r>
            <a:r>
              <a:rPr lang="fr-FR" sz="2000" dirty="0">
                <a:latin typeface="Cambria" pitchFamily="18" charset="0"/>
              </a:rPr>
              <a:t> </a:t>
            </a:r>
            <a:r>
              <a:rPr lang="fr-FR" sz="2000" dirty="0" err="1">
                <a:latin typeface="Cambria" pitchFamily="18" charset="0"/>
              </a:rPr>
              <a:t>within</a:t>
            </a:r>
            <a:r>
              <a:rPr lang="fr-FR" sz="2000" dirty="0">
                <a:latin typeface="Cambria" pitchFamily="18" charset="0"/>
              </a:rPr>
              <a:t> a </a:t>
            </a:r>
            <a:r>
              <a:rPr lang="fr-FR" sz="2000" dirty="0" err="1">
                <a:latin typeface="Cambria" pitchFamily="18" charset="0"/>
              </a:rPr>
              <a:t>banking</a:t>
            </a:r>
            <a:r>
              <a:rPr lang="fr-FR" sz="2000" dirty="0">
                <a:latin typeface="Cambria" pitchFamily="18" charset="0"/>
              </a:rPr>
              <a:t> group : </a:t>
            </a:r>
            <a:r>
              <a:rPr lang="fr-FR" sz="2000" dirty="0" err="1">
                <a:latin typeface="Cambria" pitchFamily="18" charset="0"/>
              </a:rPr>
              <a:t>this</a:t>
            </a:r>
            <a:r>
              <a:rPr lang="fr-FR" sz="2000" dirty="0">
                <a:latin typeface="Cambria" pitchFamily="18" charset="0"/>
              </a:rPr>
              <a:t> </a:t>
            </a:r>
            <a:r>
              <a:rPr lang="fr-FR" sz="2000" dirty="0" err="1">
                <a:latin typeface="Cambria" pitchFamily="18" charset="0"/>
              </a:rPr>
              <a:t>is</a:t>
            </a:r>
            <a:r>
              <a:rPr lang="fr-FR" sz="2000" dirty="0">
                <a:latin typeface="Cambria" pitchFamily="18" charset="0"/>
              </a:rPr>
              <a:t> a unique case in Europe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DBADEE24-3544-4778-B5D8-7B93662CC33F}" type="slidenum">
              <a:rPr lang="fr-FR"/>
              <a:pPr/>
              <a:t>25</a:t>
            </a:fld>
            <a:endParaRPr lang="fr-FR"/>
          </a:p>
        </p:txBody>
      </p:sp>
      <p:sp>
        <p:nvSpPr>
          <p:cNvPr id="161794" name="Rectangle 2"/>
          <p:cNvSpPr>
            <a:spLocks noGrp="1" noChangeArrowheads="1"/>
          </p:cNvSpPr>
          <p:nvPr>
            <p:ph type="title"/>
          </p:nvPr>
        </p:nvSpPr>
        <p:spPr/>
        <p:txBody>
          <a:bodyPr/>
          <a:lstStyle/>
          <a:p>
            <a:r>
              <a:rPr lang="fr-FR" dirty="0" smtClean="0">
                <a:latin typeface="Cambria" pitchFamily="18" charset="0"/>
              </a:rPr>
              <a:t>A stable and </a:t>
            </a:r>
            <a:r>
              <a:rPr lang="fr-FR" dirty="0" err="1" smtClean="0">
                <a:latin typeface="Cambria" pitchFamily="18" charset="0"/>
              </a:rPr>
              <a:t>solid</a:t>
            </a:r>
            <a:r>
              <a:rPr lang="fr-FR" dirty="0" smtClean="0">
                <a:latin typeface="Cambria" pitchFamily="18" charset="0"/>
              </a:rPr>
              <a:t> model</a:t>
            </a:r>
            <a:endParaRPr lang="fr-FR" dirty="0">
              <a:latin typeface="Cambria" pitchFamily="18" charset="0"/>
            </a:endParaRPr>
          </a:p>
        </p:txBody>
      </p:sp>
      <p:sp>
        <p:nvSpPr>
          <p:cNvPr id="161795" name="Rectangle 3"/>
          <p:cNvSpPr>
            <a:spLocks noGrp="1" noChangeArrowheads="1"/>
          </p:cNvSpPr>
          <p:nvPr>
            <p:ph type="body" idx="1"/>
          </p:nvPr>
        </p:nvSpPr>
        <p:spPr>
          <a:xfrm>
            <a:off x="477838" y="2362200"/>
            <a:ext cx="8285162" cy="2695575"/>
          </a:xfrm>
        </p:spPr>
        <p:txBody>
          <a:bodyPr/>
          <a:lstStyle/>
          <a:p>
            <a:r>
              <a:rPr lang="fr-FR" sz="2000" dirty="0" err="1">
                <a:latin typeface="Cambria" pitchFamily="18" charset="0"/>
              </a:rPr>
              <a:t>Credit</a:t>
            </a:r>
            <a:r>
              <a:rPr lang="fr-FR" sz="2000" dirty="0">
                <a:latin typeface="Cambria" pitchFamily="18" charset="0"/>
              </a:rPr>
              <a:t> </a:t>
            </a:r>
            <a:r>
              <a:rPr lang="fr-FR" sz="2000" dirty="0" err="1">
                <a:latin typeface="Cambria" pitchFamily="18" charset="0"/>
              </a:rPr>
              <a:t>evolution</a:t>
            </a:r>
            <a:r>
              <a:rPr lang="fr-FR" sz="2000" dirty="0">
                <a:latin typeface="Cambria" pitchFamily="18" charset="0"/>
              </a:rPr>
              <a:t> </a:t>
            </a:r>
            <a:r>
              <a:rPr lang="fr-FR" sz="2000" dirty="0" err="1">
                <a:latin typeface="Cambria" pitchFamily="18" charset="0"/>
              </a:rPr>
              <a:t>based</a:t>
            </a:r>
            <a:r>
              <a:rPr lang="fr-FR" sz="2000" dirty="0">
                <a:latin typeface="Cambria" pitchFamily="18" charset="0"/>
              </a:rPr>
              <a:t> on </a:t>
            </a:r>
            <a:r>
              <a:rPr lang="fr-FR" sz="2000" dirty="0" err="1">
                <a:latin typeface="Cambria" pitchFamily="18" charset="0"/>
              </a:rPr>
              <a:t>economic</a:t>
            </a:r>
            <a:r>
              <a:rPr lang="fr-FR" sz="2000" dirty="0">
                <a:latin typeface="Cambria" pitchFamily="18" charset="0"/>
              </a:rPr>
              <a:t> </a:t>
            </a:r>
            <a:r>
              <a:rPr lang="fr-FR" sz="2000" dirty="0" err="1">
                <a:latin typeface="Cambria" pitchFamily="18" charset="0"/>
              </a:rPr>
              <a:t>fondamentals</a:t>
            </a:r>
            <a:r>
              <a:rPr lang="fr-FR" sz="2000" dirty="0">
                <a:latin typeface="Cambria" pitchFamily="18" charset="0"/>
              </a:rPr>
              <a:t> (1/2)</a:t>
            </a:r>
            <a:endParaRPr lang="fr-FR" sz="2000" b="0" dirty="0">
              <a:latin typeface="Cambria" pitchFamily="18" charset="0"/>
            </a:endParaRPr>
          </a:p>
          <a:p>
            <a:pPr lvl="1"/>
            <a:r>
              <a:rPr lang="fr-FR" sz="2000" dirty="0" err="1">
                <a:latin typeface="Cambria" pitchFamily="18" charset="0"/>
              </a:rPr>
              <a:t>Credit</a:t>
            </a:r>
            <a:r>
              <a:rPr lang="fr-FR" sz="2000" dirty="0">
                <a:latin typeface="Cambria" pitchFamily="18" charset="0"/>
              </a:rPr>
              <a:t> volumes </a:t>
            </a:r>
            <a:r>
              <a:rPr lang="fr-FR" sz="2000" dirty="0" err="1">
                <a:latin typeface="Cambria" pitchFamily="18" charset="0"/>
              </a:rPr>
              <a:t>granted</a:t>
            </a:r>
            <a:r>
              <a:rPr lang="fr-FR" sz="2000" dirty="0">
                <a:latin typeface="Cambria" pitchFamily="18" charset="0"/>
              </a:rPr>
              <a:t> by French </a:t>
            </a:r>
            <a:r>
              <a:rPr lang="fr-FR" sz="2000" dirty="0" err="1">
                <a:latin typeface="Cambria" pitchFamily="18" charset="0"/>
              </a:rPr>
              <a:t>banks</a:t>
            </a:r>
            <a:r>
              <a:rPr lang="fr-FR" sz="2000" dirty="0">
                <a:latin typeface="Cambria" pitchFamily="18" charset="0"/>
              </a:rPr>
              <a:t> have </a:t>
            </a:r>
            <a:r>
              <a:rPr lang="fr-FR" sz="2000" dirty="0" err="1">
                <a:latin typeface="Cambria" pitchFamily="18" charset="0"/>
              </a:rPr>
              <a:t>raised</a:t>
            </a:r>
            <a:r>
              <a:rPr lang="fr-FR" sz="2000" dirty="0">
                <a:latin typeface="Cambria" pitchFamily="18" charset="0"/>
              </a:rPr>
              <a:t> </a:t>
            </a:r>
            <a:r>
              <a:rPr lang="fr-FR" sz="2000" dirty="0" err="1">
                <a:latin typeface="Cambria" pitchFamily="18" charset="0"/>
              </a:rPr>
              <a:t>significantly</a:t>
            </a:r>
            <a:r>
              <a:rPr lang="fr-FR" sz="2000" dirty="0">
                <a:latin typeface="Cambria" pitchFamily="18" charset="0"/>
              </a:rPr>
              <a:t> for the </a:t>
            </a:r>
            <a:r>
              <a:rPr lang="fr-FR" sz="2000" dirty="0" err="1">
                <a:latin typeface="Cambria" pitchFamily="18" charset="0"/>
              </a:rPr>
              <a:t>past</a:t>
            </a:r>
            <a:r>
              <a:rPr lang="fr-FR" sz="2000" dirty="0">
                <a:latin typeface="Cambria" pitchFamily="18" charset="0"/>
              </a:rPr>
              <a:t> </a:t>
            </a:r>
            <a:r>
              <a:rPr lang="fr-FR" sz="2000" dirty="0" err="1">
                <a:latin typeface="Cambria" pitchFamily="18" charset="0"/>
              </a:rPr>
              <a:t>ten</a:t>
            </a:r>
            <a:r>
              <a:rPr lang="fr-FR" sz="2000" dirty="0">
                <a:latin typeface="Cambria" pitchFamily="18" charset="0"/>
              </a:rPr>
              <a:t> </a:t>
            </a:r>
            <a:r>
              <a:rPr lang="fr-FR" sz="2000" dirty="0" err="1">
                <a:latin typeface="Cambria" pitchFamily="18" charset="0"/>
              </a:rPr>
              <a:t>years</a:t>
            </a:r>
            <a:endParaRPr lang="fr-FR" sz="2000" dirty="0">
              <a:latin typeface="Cambria" pitchFamily="18" charset="0"/>
            </a:endParaRPr>
          </a:p>
          <a:p>
            <a:pPr lvl="2"/>
            <a:r>
              <a:rPr lang="fr-FR" sz="1800" dirty="0">
                <a:latin typeface="Cambria" pitchFamily="18" charset="0"/>
              </a:rPr>
              <a:t>x2 for </a:t>
            </a:r>
            <a:r>
              <a:rPr lang="fr-FR" sz="1800" dirty="0" err="1">
                <a:latin typeface="Cambria" pitchFamily="18" charset="0"/>
              </a:rPr>
              <a:t>Credit</a:t>
            </a:r>
            <a:r>
              <a:rPr lang="fr-FR" sz="1800" dirty="0">
                <a:latin typeface="Cambria" pitchFamily="18" charset="0"/>
              </a:rPr>
              <a:t> Mutuel and </a:t>
            </a:r>
            <a:r>
              <a:rPr lang="fr-FR" sz="1800" dirty="0" err="1">
                <a:latin typeface="Cambria" pitchFamily="18" charset="0"/>
              </a:rPr>
              <a:t>Societe</a:t>
            </a:r>
            <a:r>
              <a:rPr lang="fr-FR" sz="1800" dirty="0">
                <a:latin typeface="Cambria" pitchFamily="18" charset="0"/>
              </a:rPr>
              <a:t> </a:t>
            </a:r>
            <a:r>
              <a:rPr lang="fr-FR" sz="1800" dirty="0" err="1">
                <a:latin typeface="Cambria" pitchFamily="18" charset="0"/>
              </a:rPr>
              <a:t>Generale</a:t>
            </a:r>
            <a:r>
              <a:rPr lang="fr-FR" sz="1800" dirty="0">
                <a:latin typeface="Cambria" pitchFamily="18" charset="0"/>
              </a:rPr>
              <a:t>, x3 for BNP Paribas, x5 for </a:t>
            </a:r>
            <a:r>
              <a:rPr lang="fr-FR" sz="1800" dirty="0" err="1">
                <a:latin typeface="Cambria" pitchFamily="18" charset="0"/>
              </a:rPr>
              <a:t>Credit</a:t>
            </a:r>
            <a:r>
              <a:rPr lang="fr-FR" sz="1800" dirty="0">
                <a:latin typeface="Cambria" pitchFamily="18" charset="0"/>
              </a:rPr>
              <a:t> Agricole</a:t>
            </a:r>
          </a:p>
          <a:p>
            <a:pPr lvl="1"/>
            <a:r>
              <a:rPr lang="fr-FR" sz="2000" dirty="0" err="1">
                <a:latin typeface="Cambria" pitchFamily="18" charset="0"/>
              </a:rPr>
              <a:t>Based</a:t>
            </a:r>
            <a:r>
              <a:rPr lang="fr-FR" sz="2000" dirty="0">
                <a:latin typeface="Cambria" pitchFamily="18" charset="0"/>
              </a:rPr>
              <a:t> on </a:t>
            </a:r>
            <a:r>
              <a:rPr lang="fr-FR" sz="2000" dirty="0" err="1">
                <a:latin typeface="Cambria" pitchFamily="18" charset="0"/>
              </a:rPr>
              <a:t>corporate</a:t>
            </a:r>
            <a:r>
              <a:rPr lang="fr-FR" sz="2000" dirty="0">
                <a:latin typeface="Cambria" pitchFamily="18" charset="0"/>
              </a:rPr>
              <a:t> </a:t>
            </a:r>
            <a:r>
              <a:rPr lang="fr-FR" sz="2000" dirty="0" err="1">
                <a:latin typeface="Cambria" pitchFamily="18" charset="0"/>
              </a:rPr>
              <a:t>financing</a:t>
            </a:r>
            <a:r>
              <a:rPr lang="fr-FR" sz="2000" dirty="0">
                <a:latin typeface="Cambria" pitchFamily="18" charset="0"/>
              </a:rPr>
              <a:t> as </a:t>
            </a:r>
            <a:r>
              <a:rPr lang="fr-FR" sz="2000" dirty="0" err="1">
                <a:latin typeface="Cambria" pitchFamily="18" charset="0"/>
              </a:rPr>
              <a:t>well</a:t>
            </a:r>
            <a:r>
              <a:rPr lang="fr-FR" sz="2000" dirty="0">
                <a:latin typeface="Cambria" pitchFamily="18" charset="0"/>
              </a:rPr>
              <a:t> as </a:t>
            </a:r>
            <a:r>
              <a:rPr lang="fr-FR" sz="2000" dirty="0" err="1">
                <a:latin typeface="Cambria" pitchFamily="18" charset="0"/>
              </a:rPr>
              <a:t>individual</a:t>
            </a:r>
            <a:r>
              <a:rPr lang="fr-FR" sz="2000" dirty="0">
                <a:latin typeface="Cambria" pitchFamily="18" charset="0"/>
              </a:rPr>
              <a:t> clients</a:t>
            </a:r>
          </a:p>
          <a:p>
            <a:endParaRPr lang="fr-FR" sz="2000" b="0" dirty="0"/>
          </a:p>
          <a:p>
            <a:endParaRPr lang="fr-FR" sz="1600" b="0" dirty="0">
              <a:solidFill>
                <a:schemeClr val="accent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28B2D216-2D76-4E15-AD2A-8D6D15801839}" type="slidenum">
              <a:rPr lang="fr-FR"/>
              <a:pPr/>
              <a:t>26</a:t>
            </a:fld>
            <a:endParaRPr lang="fr-FR"/>
          </a:p>
        </p:txBody>
      </p:sp>
      <p:sp>
        <p:nvSpPr>
          <p:cNvPr id="186370" name="Rectangle 2"/>
          <p:cNvSpPr>
            <a:spLocks noGrp="1" noChangeArrowheads="1"/>
          </p:cNvSpPr>
          <p:nvPr>
            <p:ph type="title"/>
          </p:nvPr>
        </p:nvSpPr>
        <p:spPr/>
        <p:txBody>
          <a:bodyPr/>
          <a:lstStyle/>
          <a:p>
            <a:r>
              <a:rPr lang="fr-FR" dirty="0">
                <a:latin typeface="Cambria" pitchFamily="18" charset="0"/>
              </a:rPr>
              <a:t>A stable </a:t>
            </a:r>
            <a:r>
              <a:rPr lang="fr-FR" dirty="0" smtClean="0">
                <a:latin typeface="Cambria" pitchFamily="18" charset="0"/>
              </a:rPr>
              <a:t>and </a:t>
            </a:r>
            <a:r>
              <a:rPr lang="fr-FR" dirty="0" err="1" smtClean="0">
                <a:latin typeface="Cambria" pitchFamily="18" charset="0"/>
              </a:rPr>
              <a:t>solid</a:t>
            </a:r>
            <a:r>
              <a:rPr lang="fr-FR" dirty="0" smtClean="0">
                <a:latin typeface="Cambria" pitchFamily="18" charset="0"/>
              </a:rPr>
              <a:t> model </a:t>
            </a:r>
            <a:endParaRPr lang="fr-FR" dirty="0">
              <a:latin typeface="Cambria" pitchFamily="18" charset="0"/>
            </a:endParaRPr>
          </a:p>
        </p:txBody>
      </p:sp>
      <p:sp>
        <p:nvSpPr>
          <p:cNvPr id="186371" name="Rectangle 3"/>
          <p:cNvSpPr>
            <a:spLocks noGrp="1" noChangeArrowheads="1"/>
          </p:cNvSpPr>
          <p:nvPr>
            <p:ph type="body" idx="1"/>
          </p:nvPr>
        </p:nvSpPr>
        <p:spPr>
          <a:xfrm>
            <a:off x="477838" y="2362200"/>
            <a:ext cx="8285162" cy="3822585"/>
          </a:xfrm>
        </p:spPr>
        <p:txBody>
          <a:bodyPr/>
          <a:lstStyle/>
          <a:p>
            <a:r>
              <a:rPr lang="en-US" sz="2000" dirty="0" smtClean="0">
                <a:latin typeface="Cambria" pitchFamily="18" charset="0"/>
              </a:rPr>
              <a:t>US and European banks, including French banks, have gone through a exceptional crisis. </a:t>
            </a:r>
          </a:p>
          <a:p>
            <a:r>
              <a:rPr lang="en-US" sz="2000" dirty="0" smtClean="0">
                <a:latin typeface="Cambria" pitchFamily="18" charset="0"/>
              </a:rPr>
              <a:t>France’s </a:t>
            </a:r>
            <a:r>
              <a:rPr lang="en-US" sz="2000" dirty="0">
                <a:latin typeface="Cambria" pitchFamily="18" charset="0"/>
              </a:rPr>
              <a:t>financial system has shown resilience to severe market pressures but faces challenges </a:t>
            </a:r>
            <a:endParaRPr lang="en-US" sz="2000" dirty="0" smtClean="0">
              <a:latin typeface="Cambria" pitchFamily="18" charset="0"/>
            </a:endParaRPr>
          </a:p>
          <a:p>
            <a:pPr lvl="1"/>
            <a:r>
              <a:rPr lang="en-US" sz="2000" dirty="0" smtClean="0">
                <a:latin typeface="Cambria" pitchFamily="18" charset="0"/>
              </a:rPr>
              <a:t>“</a:t>
            </a:r>
            <a:r>
              <a:rPr lang="en-US" sz="2000" dirty="0">
                <a:latin typeface="Cambria" pitchFamily="18" charset="0"/>
              </a:rPr>
              <a:t>French banks’ </a:t>
            </a:r>
            <a:r>
              <a:rPr lang="en-US" sz="2000" dirty="0" smtClean="0">
                <a:latin typeface="Cambria" pitchFamily="18" charset="0"/>
              </a:rPr>
              <a:t>universal and </a:t>
            </a:r>
            <a:r>
              <a:rPr lang="en-US" sz="2000" dirty="0">
                <a:latin typeface="Cambria" pitchFamily="18" charset="0"/>
              </a:rPr>
              <a:t>diversified business model helped them weather the 2008 to 2009 financial crisis relatively </a:t>
            </a:r>
            <a:r>
              <a:rPr lang="en-US" sz="2000" dirty="0" smtClean="0">
                <a:latin typeface="Cambria" pitchFamily="18" charset="0"/>
              </a:rPr>
              <a:t>well” (IMF</a:t>
            </a:r>
            <a:r>
              <a:rPr lang="en-US" sz="2000" dirty="0" smtClean="0">
                <a:latin typeface="Cambria" pitchFamily="18" charset="0"/>
              </a:rPr>
              <a:t>)</a:t>
            </a:r>
          </a:p>
          <a:p>
            <a:r>
              <a:rPr lang="en-US" sz="2000" dirty="0">
                <a:latin typeface="Cambria" pitchFamily="18" charset="0"/>
              </a:rPr>
              <a:t>All French banks are expected to easily meet the minimum Basel III requirement for common equity ratios. </a:t>
            </a:r>
          </a:p>
          <a:p>
            <a:endParaRPr lang="en-US" sz="2200" dirty="0" smtClean="0">
              <a:latin typeface="Cambria" pitchFamily="18" charset="0"/>
            </a:endParaRPr>
          </a:p>
          <a:p>
            <a:pPr lvl="1"/>
            <a:endParaRPr lang="en-US" sz="2000" dirty="0" smtClean="0">
              <a:latin typeface="Cambria"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28B2D216-2D76-4E15-AD2A-8D6D15801839}" type="slidenum">
              <a:rPr lang="fr-FR"/>
              <a:pPr/>
              <a:t>27</a:t>
            </a:fld>
            <a:endParaRPr lang="fr-FR"/>
          </a:p>
        </p:txBody>
      </p:sp>
      <p:sp>
        <p:nvSpPr>
          <p:cNvPr id="186370" name="Rectangle 2"/>
          <p:cNvSpPr>
            <a:spLocks noGrp="1" noChangeArrowheads="1"/>
          </p:cNvSpPr>
          <p:nvPr>
            <p:ph type="title"/>
          </p:nvPr>
        </p:nvSpPr>
        <p:spPr/>
        <p:txBody>
          <a:bodyPr/>
          <a:lstStyle/>
          <a:p>
            <a:r>
              <a:rPr lang="fr-FR" dirty="0">
                <a:latin typeface="Cambria" pitchFamily="18" charset="0"/>
              </a:rPr>
              <a:t>A stable </a:t>
            </a:r>
            <a:r>
              <a:rPr lang="fr-FR" dirty="0" smtClean="0">
                <a:latin typeface="Cambria" pitchFamily="18" charset="0"/>
              </a:rPr>
              <a:t>and </a:t>
            </a:r>
            <a:r>
              <a:rPr lang="fr-FR" dirty="0" err="1" smtClean="0">
                <a:latin typeface="Cambria" pitchFamily="18" charset="0"/>
              </a:rPr>
              <a:t>solid</a:t>
            </a:r>
            <a:r>
              <a:rPr lang="fr-FR" dirty="0" smtClean="0">
                <a:latin typeface="Cambria" pitchFamily="18" charset="0"/>
              </a:rPr>
              <a:t> model </a:t>
            </a:r>
            <a:endParaRPr lang="fr-FR" dirty="0">
              <a:latin typeface="Cambria" pitchFamily="18" charset="0"/>
            </a:endParaRPr>
          </a:p>
        </p:txBody>
      </p:sp>
      <p:sp>
        <p:nvSpPr>
          <p:cNvPr id="186371" name="Rectangle 3"/>
          <p:cNvSpPr>
            <a:spLocks noGrp="1" noChangeArrowheads="1"/>
          </p:cNvSpPr>
          <p:nvPr>
            <p:ph type="body" idx="1"/>
          </p:nvPr>
        </p:nvSpPr>
        <p:spPr>
          <a:xfrm>
            <a:off x="477838" y="2362200"/>
            <a:ext cx="8285162" cy="4278094"/>
          </a:xfrm>
        </p:spPr>
        <p:txBody>
          <a:bodyPr/>
          <a:lstStyle/>
          <a:p>
            <a:r>
              <a:rPr lang="en-US" sz="2000" dirty="0" smtClean="0">
                <a:latin typeface="Cambria" pitchFamily="18" charset="0"/>
              </a:rPr>
              <a:t>Since </a:t>
            </a:r>
            <a:r>
              <a:rPr lang="en-US" sz="2000" dirty="0">
                <a:latin typeface="Cambria" pitchFamily="18" charset="0"/>
              </a:rPr>
              <a:t>2011, </a:t>
            </a:r>
            <a:r>
              <a:rPr lang="en-US" sz="2000" dirty="0" smtClean="0">
                <a:latin typeface="Cambria" pitchFamily="18" charset="0"/>
              </a:rPr>
              <a:t>French banks </a:t>
            </a:r>
            <a:r>
              <a:rPr lang="en-US" sz="2000" dirty="0">
                <a:latin typeface="Cambria" pitchFamily="18" charset="0"/>
              </a:rPr>
              <a:t>moved swiftly to strengthen their </a:t>
            </a:r>
            <a:r>
              <a:rPr lang="en-US" sz="2000" dirty="0" smtClean="0">
                <a:latin typeface="Cambria" pitchFamily="18" charset="0"/>
              </a:rPr>
              <a:t>solvency </a:t>
            </a:r>
            <a:r>
              <a:rPr lang="en-US" sz="2000" dirty="0">
                <a:latin typeface="Cambria" pitchFamily="18" charset="0"/>
              </a:rPr>
              <a:t>ratios and funding structures, </a:t>
            </a:r>
            <a:r>
              <a:rPr lang="en-US" sz="2000" dirty="0" smtClean="0">
                <a:latin typeface="Cambria" pitchFamily="18" charset="0"/>
              </a:rPr>
              <a:t>largely through </a:t>
            </a:r>
            <a:r>
              <a:rPr lang="en-US" sz="2000" dirty="0">
                <a:latin typeface="Cambria" pitchFamily="18" charset="0"/>
              </a:rPr>
              <a:t>external deleveraging</a:t>
            </a:r>
            <a:r>
              <a:rPr lang="en-US" sz="2000" dirty="0" smtClean="0">
                <a:latin typeface="Cambria" pitchFamily="18" charset="0"/>
              </a:rPr>
              <a:t>.</a:t>
            </a:r>
          </a:p>
          <a:p>
            <a:pPr lvl="1"/>
            <a:r>
              <a:rPr lang="en-US" sz="2000" dirty="0" smtClean="0">
                <a:latin typeface="Cambria" pitchFamily="18" charset="0"/>
              </a:rPr>
              <a:t>French </a:t>
            </a:r>
            <a:r>
              <a:rPr lang="en-US" sz="2000" dirty="0">
                <a:latin typeface="Cambria" pitchFamily="18" charset="0"/>
              </a:rPr>
              <a:t>banks moved aggressively to strengthen their solvency ratios and funding structures through retained earnings and disposal of international non-core businesses</a:t>
            </a:r>
            <a:r>
              <a:rPr lang="en-US" sz="2000" dirty="0" smtClean="0">
                <a:latin typeface="Cambria" pitchFamily="18" charset="0"/>
              </a:rPr>
              <a:t>.</a:t>
            </a:r>
          </a:p>
          <a:p>
            <a:pPr lvl="1"/>
            <a:r>
              <a:rPr lang="en-US" sz="2000" dirty="0">
                <a:latin typeface="Cambria" pitchFamily="18" charset="0"/>
              </a:rPr>
              <a:t>Reflecting the stability and </a:t>
            </a:r>
            <a:r>
              <a:rPr lang="en-US" sz="2000" dirty="0" smtClean="0">
                <a:latin typeface="Cambria" pitchFamily="18" charset="0"/>
              </a:rPr>
              <a:t>profitability of </a:t>
            </a:r>
            <a:r>
              <a:rPr lang="en-US" sz="2000" dirty="0">
                <a:latin typeface="Cambria" pitchFamily="18" charset="0"/>
              </a:rPr>
              <a:t>the banks’ domestic operations as well as </a:t>
            </a:r>
            <a:r>
              <a:rPr lang="en-US" sz="2000" dirty="0" smtClean="0">
                <a:latin typeface="Cambria" pitchFamily="18" charset="0"/>
              </a:rPr>
              <a:t>the changed </a:t>
            </a:r>
            <a:r>
              <a:rPr lang="en-US" sz="2000" dirty="0">
                <a:latin typeface="Cambria" pitchFamily="18" charset="0"/>
              </a:rPr>
              <a:t>operational and </a:t>
            </a:r>
            <a:r>
              <a:rPr lang="en-US" sz="2000" dirty="0" smtClean="0">
                <a:latin typeface="Cambria" pitchFamily="18" charset="0"/>
              </a:rPr>
              <a:t>regulatory environment</a:t>
            </a:r>
            <a:r>
              <a:rPr lang="en-US" sz="2000" dirty="0">
                <a:latin typeface="Cambria" pitchFamily="18" charset="0"/>
              </a:rPr>
              <a:t>, deleveraging focused on </a:t>
            </a:r>
            <a:r>
              <a:rPr lang="en-US" sz="2000" dirty="0" smtClean="0">
                <a:latin typeface="Cambria" pitchFamily="18" charset="0"/>
              </a:rPr>
              <a:t>foreign operations</a:t>
            </a:r>
            <a:r>
              <a:rPr lang="en-US" sz="2000" dirty="0">
                <a:latin typeface="Cambria" pitchFamily="18" charset="0"/>
              </a:rPr>
              <a:t>. It targeted mainly US dollar </a:t>
            </a:r>
            <a:r>
              <a:rPr lang="en-US" sz="2000" dirty="0" smtClean="0">
                <a:latin typeface="Cambria" pitchFamily="18" charset="0"/>
              </a:rPr>
              <a:t>funded assets </a:t>
            </a:r>
            <a:r>
              <a:rPr lang="en-US" sz="2000" dirty="0">
                <a:latin typeface="Cambria" pitchFamily="18" charset="0"/>
              </a:rPr>
              <a:t>(such as trade and project financing</a:t>
            </a:r>
            <a:r>
              <a:rPr lang="en-US" sz="2000" dirty="0" smtClean="0">
                <a:latin typeface="Cambria" pitchFamily="18" charset="0"/>
              </a:rPr>
              <a:t>), investment </a:t>
            </a:r>
            <a:r>
              <a:rPr lang="en-US" sz="2000" dirty="0">
                <a:latin typeface="Cambria" pitchFamily="18" charset="0"/>
              </a:rPr>
              <a:t>banking, and holdings of </a:t>
            </a:r>
            <a:r>
              <a:rPr lang="en-US" sz="2000" dirty="0" smtClean="0">
                <a:latin typeface="Cambria" pitchFamily="18" charset="0"/>
              </a:rPr>
              <a:t>sovereign paper </a:t>
            </a:r>
            <a:r>
              <a:rPr lang="en-US" sz="2000" dirty="0">
                <a:latin typeface="Cambria" pitchFamily="18" charset="0"/>
              </a:rPr>
              <a:t>of higher-risk euro area countries. </a:t>
            </a:r>
            <a:endParaRPr lang="en-US" sz="2000" dirty="0" smtClean="0">
              <a:latin typeface="Cambria" pitchFamily="18" charset="0"/>
            </a:endParaRPr>
          </a:p>
          <a:p>
            <a:pPr lvl="1"/>
            <a:endParaRPr lang="en-US" sz="2000" dirty="0" smtClean="0">
              <a:latin typeface="Cambria" pitchFamily="18" charset="0"/>
            </a:endParaRPr>
          </a:p>
        </p:txBody>
      </p:sp>
    </p:spTree>
    <p:extLst>
      <p:ext uri="{BB962C8B-B14F-4D97-AF65-F5344CB8AC3E}">
        <p14:creationId xmlns:p14="http://schemas.microsoft.com/office/powerpoint/2010/main" val="2592464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72028ECA-B6F1-4563-9EE1-EF49044FFFE4}" type="slidenum">
              <a:rPr lang="fr-FR" smtClean="0"/>
              <a:pPr/>
              <a:t>28</a:t>
            </a:fld>
            <a:endParaRPr lang="fr-FR"/>
          </a:p>
        </p:txBody>
      </p:sp>
      <p:pic>
        <p:nvPicPr>
          <p:cNvPr id="2498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107" y="1066800"/>
            <a:ext cx="88519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7872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28B2D216-2D76-4E15-AD2A-8D6D15801839}" type="slidenum">
              <a:rPr lang="fr-FR"/>
              <a:pPr/>
              <a:t>29</a:t>
            </a:fld>
            <a:endParaRPr lang="fr-FR"/>
          </a:p>
        </p:txBody>
      </p:sp>
      <p:sp>
        <p:nvSpPr>
          <p:cNvPr id="186370" name="Rectangle 2"/>
          <p:cNvSpPr>
            <a:spLocks noGrp="1" noChangeArrowheads="1"/>
          </p:cNvSpPr>
          <p:nvPr>
            <p:ph type="title"/>
          </p:nvPr>
        </p:nvSpPr>
        <p:spPr/>
        <p:txBody>
          <a:bodyPr/>
          <a:lstStyle/>
          <a:p>
            <a:r>
              <a:rPr lang="fr-FR" dirty="0">
                <a:latin typeface="Cambria" pitchFamily="18" charset="0"/>
              </a:rPr>
              <a:t>A stable </a:t>
            </a:r>
            <a:r>
              <a:rPr lang="fr-FR" dirty="0" smtClean="0">
                <a:latin typeface="Cambria" pitchFamily="18" charset="0"/>
              </a:rPr>
              <a:t>and </a:t>
            </a:r>
            <a:r>
              <a:rPr lang="fr-FR" dirty="0" err="1" smtClean="0">
                <a:latin typeface="Cambria" pitchFamily="18" charset="0"/>
              </a:rPr>
              <a:t>solid</a:t>
            </a:r>
            <a:r>
              <a:rPr lang="fr-FR" dirty="0" smtClean="0">
                <a:latin typeface="Cambria" pitchFamily="18" charset="0"/>
              </a:rPr>
              <a:t> model </a:t>
            </a:r>
            <a:endParaRPr lang="fr-FR" dirty="0">
              <a:latin typeface="Cambria" pitchFamily="18" charset="0"/>
            </a:endParaRPr>
          </a:p>
        </p:txBody>
      </p:sp>
      <p:sp>
        <p:nvSpPr>
          <p:cNvPr id="186371" name="Rectangle 3"/>
          <p:cNvSpPr>
            <a:spLocks noGrp="1" noChangeArrowheads="1"/>
          </p:cNvSpPr>
          <p:nvPr>
            <p:ph type="body" idx="1"/>
          </p:nvPr>
        </p:nvSpPr>
        <p:spPr>
          <a:xfrm>
            <a:off x="477838" y="2362200"/>
            <a:ext cx="8285162" cy="4278094"/>
          </a:xfrm>
        </p:spPr>
        <p:txBody>
          <a:bodyPr/>
          <a:lstStyle/>
          <a:p>
            <a:r>
              <a:rPr lang="en-US" sz="2000" dirty="0" smtClean="0">
                <a:latin typeface="Cambria" pitchFamily="18" charset="0"/>
              </a:rPr>
              <a:t>In contrast to </a:t>
            </a:r>
            <a:r>
              <a:rPr lang="en-US" sz="2000" dirty="0">
                <a:latin typeface="Cambria" pitchFamily="18" charset="0"/>
              </a:rPr>
              <a:t>banking sectors elsewhere, French banks </a:t>
            </a:r>
            <a:r>
              <a:rPr lang="en-US" sz="2000" dirty="0" smtClean="0">
                <a:latin typeface="Cambria" pitchFamily="18" charset="0"/>
              </a:rPr>
              <a:t>were able </a:t>
            </a:r>
            <a:r>
              <a:rPr lang="en-US" sz="2000" dirty="0">
                <a:latin typeface="Cambria" pitchFamily="18" charset="0"/>
              </a:rPr>
              <a:t>preserve positive domestic credit growth (</a:t>
            </a:r>
            <a:r>
              <a:rPr lang="en-US" sz="2000" dirty="0" smtClean="0">
                <a:latin typeface="Cambria" pitchFamily="18" charset="0"/>
              </a:rPr>
              <a:t>and low </a:t>
            </a:r>
            <a:r>
              <a:rPr lang="en-US" sz="2000" dirty="0">
                <a:latin typeface="Cambria" pitchFamily="18" charset="0"/>
              </a:rPr>
              <a:t>credit interest rates) through the whole crisis period (2008 to 2012</a:t>
            </a:r>
            <a:r>
              <a:rPr lang="en-US" sz="2000" dirty="0" smtClean="0">
                <a:latin typeface="Cambria" pitchFamily="18" charset="0"/>
              </a:rPr>
              <a:t>).</a:t>
            </a:r>
          </a:p>
          <a:p>
            <a:pPr lvl="1"/>
            <a:r>
              <a:rPr lang="en-US" sz="2000" dirty="0">
                <a:latin typeface="Cambria" pitchFamily="18" charset="0"/>
              </a:rPr>
              <a:t>While lending </a:t>
            </a:r>
            <a:r>
              <a:rPr lang="en-US" sz="2000" dirty="0" smtClean="0">
                <a:latin typeface="Cambria" pitchFamily="18" charset="0"/>
              </a:rPr>
              <a:t>standards may </a:t>
            </a:r>
            <a:r>
              <a:rPr lang="en-US" sz="2000" dirty="0">
                <a:latin typeface="Cambria" pitchFamily="18" charset="0"/>
              </a:rPr>
              <a:t>have been tightened given the slowdown of the economy, the overall softening of </a:t>
            </a:r>
            <a:r>
              <a:rPr lang="en-US" sz="2000" dirty="0" smtClean="0">
                <a:latin typeface="Cambria" pitchFamily="18" charset="0"/>
              </a:rPr>
              <a:t>credit growth </a:t>
            </a:r>
            <a:r>
              <a:rPr lang="en-US" sz="2000" dirty="0">
                <a:latin typeface="Cambria" pitchFamily="18" charset="0"/>
              </a:rPr>
              <a:t>in 2012 is generally attributable to a shift in demand rather than supply. </a:t>
            </a:r>
            <a:endParaRPr lang="en-US" sz="2000" dirty="0" smtClean="0">
              <a:latin typeface="Cambria" pitchFamily="18" charset="0"/>
            </a:endParaRPr>
          </a:p>
          <a:p>
            <a:pPr lvl="1"/>
            <a:r>
              <a:rPr lang="en-US" sz="2000" dirty="0" smtClean="0">
                <a:latin typeface="Cambria" pitchFamily="18" charset="0"/>
              </a:rPr>
              <a:t>However</a:t>
            </a:r>
            <a:r>
              <a:rPr lang="en-US" sz="2000" dirty="0">
                <a:latin typeface="Cambria" pitchFamily="18" charset="0"/>
              </a:rPr>
              <a:t>, </a:t>
            </a:r>
            <a:r>
              <a:rPr lang="en-US" sz="2000" dirty="0" smtClean="0">
                <a:latin typeface="Cambria" pitchFamily="18" charset="0"/>
              </a:rPr>
              <a:t>given ongoing </a:t>
            </a:r>
            <a:r>
              <a:rPr lang="en-US" sz="2000" dirty="0">
                <a:latin typeface="Cambria" pitchFamily="18" charset="0"/>
              </a:rPr>
              <a:t>balance sheet adjustments, domestic credit growth may be constrained in the event of </a:t>
            </a:r>
            <a:r>
              <a:rPr lang="en-US" sz="2000" dirty="0" smtClean="0">
                <a:latin typeface="Cambria" pitchFamily="18" charset="0"/>
              </a:rPr>
              <a:t>an upswing </a:t>
            </a:r>
            <a:r>
              <a:rPr lang="en-US" sz="2000" dirty="0">
                <a:latin typeface="Cambria" pitchFamily="18" charset="0"/>
              </a:rPr>
              <a:t>in demand. Banks considered that the impact of their external deleveraging had </a:t>
            </a:r>
            <a:r>
              <a:rPr lang="en-US" sz="2000" dirty="0" smtClean="0">
                <a:latin typeface="Cambria" pitchFamily="18" charset="0"/>
              </a:rPr>
              <a:t>been muted </a:t>
            </a:r>
            <a:r>
              <a:rPr lang="en-US" sz="2000" dirty="0">
                <a:latin typeface="Cambria" pitchFamily="18" charset="0"/>
              </a:rPr>
              <a:t>by the fact that other financial institutions were able to step in quickly into the areas </a:t>
            </a:r>
            <a:r>
              <a:rPr lang="en-US" sz="2000" dirty="0" smtClean="0">
                <a:latin typeface="Cambria" pitchFamily="18" charset="0"/>
              </a:rPr>
              <a:t>vacated by </a:t>
            </a:r>
            <a:r>
              <a:rPr lang="en-US" sz="2000" dirty="0">
                <a:latin typeface="Cambria" pitchFamily="18" charset="0"/>
              </a:rPr>
              <a:t>them.</a:t>
            </a:r>
            <a:endParaRPr lang="en-US" sz="2000" dirty="0">
              <a:latin typeface="Cambria" pitchFamily="18" charset="0"/>
            </a:endParaRPr>
          </a:p>
          <a:p>
            <a:pPr lvl="1"/>
            <a:endParaRPr lang="en-US" sz="2000" dirty="0" smtClean="0">
              <a:latin typeface="Cambria" pitchFamily="18" charset="0"/>
            </a:endParaRPr>
          </a:p>
        </p:txBody>
      </p:sp>
    </p:spTree>
    <p:extLst>
      <p:ext uri="{BB962C8B-B14F-4D97-AF65-F5344CB8AC3E}">
        <p14:creationId xmlns:p14="http://schemas.microsoft.com/office/powerpoint/2010/main" val="2348585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85C32508-173C-4B52-A0D1-37AA633CAED0}" type="slidenum">
              <a:rPr lang="fr-FR"/>
              <a:pPr/>
              <a:t>30</a:t>
            </a:fld>
            <a:endParaRPr lang="fr-FR"/>
          </a:p>
        </p:txBody>
      </p:sp>
      <p:sp>
        <p:nvSpPr>
          <p:cNvPr id="190466" name="Rectangle 2"/>
          <p:cNvSpPr>
            <a:spLocks noGrp="1" noChangeArrowheads="1"/>
          </p:cNvSpPr>
          <p:nvPr>
            <p:ph type="title"/>
          </p:nvPr>
        </p:nvSpPr>
        <p:spPr/>
        <p:txBody>
          <a:bodyPr/>
          <a:lstStyle/>
          <a:p>
            <a:r>
              <a:rPr lang="fr-FR" dirty="0" smtClean="0">
                <a:latin typeface="Cambria" pitchFamily="18" charset="0"/>
              </a:rPr>
              <a:t>A stable and </a:t>
            </a:r>
            <a:r>
              <a:rPr lang="fr-FR" dirty="0" err="1" smtClean="0">
                <a:latin typeface="Cambria" pitchFamily="18" charset="0"/>
              </a:rPr>
              <a:t>solid</a:t>
            </a:r>
            <a:r>
              <a:rPr lang="fr-FR" dirty="0" smtClean="0">
                <a:latin typeface="Cambria" pitchFamily="18" charset="0"/>
              </a:rPr>
              <a:t> model </a:t>
            </a:r>
            <a:endParaRPr lang="fr-FR" dirty="0">
              <a:latin typeface="Cambria" pitchFamily="18" charset="0"/>
            </a:endParaRPr>
          </a:p>
        </p:txBody>
      </p:sp>
      <p:sp>
        <p:nvSpPr>
          <p:cNvPr id="190467" name="Rectangle 3"/>
          <p:cNvSpPr>
            <a:spLocks noGrp="1" noChangeArrowheads="1"/>
          </p:cNvSpPr>
          <p:nvPr>
            <p:ph type="body" idx="1"/>
          </p:nvPr>
        </p:nvSpPr>
        <p:spPr>
          <a:xfrm>
            <a:off x="477838" y="2362200"/>
            <a:ext cx="8285162" cy="1692771"/>
          </a:xfrm>
        </p:spPr>
        <p:txBody>
          <a:bodyPr/>
          <a:lstStyle/>
          <a:p>
            <a:pPr lvl="1"/>
            <a:r>
              <a:rPr lang="en-US" sz="2000" dirty="0" smtClean="0">
                <a:latin typeface="Cambria" pitchFamily="18" charset="0"/>
              </a:rPr>
              <a:t>Add </a:t>
            </a:r>
            <a:r>
              <a:rPr lang="en-US" sz="2000" dirty="0" err="1">
                <a:latin typeface="Cambria" pitchFamily="18" charset="0"/>
              </a:rPr>
              <a:t>ons</a:t>
            </a:r>
            <a:r>
              <a:rPr lang="en-US" sz="2000" dirty="0">
                <a:latin typeface="Cambria" pitchFamily="18" charset="0"/>
              </a:rPr>
              <a:t> for systemically important financial institutions (SIFIs) in France have not been disclosed by regulators, but standards are not expected to be the highest in Europe.</a:t>
            </a:r>
          </a:p>
          <a:p>
            <a:pPr lvl="1"/>
            <a:r>
              <a:rPr lang="en-US" sz="2000" dirty="0">
                <a:latin typeface="Cambria" pitchFamily="18" charset="0"/>
              </a:rPr>
              <a:t>Most French banks are therefore targeting higher capital ratios by retaining a large part of their earnings, starting in 2010.</a:t>
            </a:r>
            <a:endParaRPr lang="fr-FR" sz="2000" dirty="0">
              <a:latin typeface="Cambria"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nvPr>
        </p:nvSpPr>
        <p:spPr/>
        <p:txBody>
          <a:bodyPr/>
          <a:lstStyle/>
          <a:p>
            <a:fld id="{DF03AD3A-DB75-4BD2-887C-D0F03750158F}" type="slidenum">
              <a:rPr lang="fr-FR"/>
              <a:pPr/>
              <a:t>31</a:t>
            </a:fld>
            <a:endParaRPr lang="fr-FR"/>
          </a:p>
        </p:txBody>
      </p:sp>
      <p:sp>
        <p:nvSpPr>
          <p:cNvPr id="133122" name="Rectangle 2"/>
          <p:cNvSpPr>
            <a:spLocks noGrp="1" noChangeArrowheads="1"/>
          </p:cNvSpPr>
          <p:nvPr>
            <p:ph type="body" idx="1"/>
          </p:nvPr>
        </p:nvSpPr>
        <p:spPr>
          <a:xfrm>
            <a:off x="477838" y="2362200"/>
            <a:ext cx="8285162" cy="2677656"/>
          </a:xfrm>
        </p:spPr>
        <p:txBody>
          <a:bodyPr/>
          <a:lstStyle/>
          <a:p>
            <a:r>
              <a:rPr lang="en-US" sz="2400" dirty="0">
                <a:solidFill>
                  <a:schemeClr val="folHlink"/>
                </a:solidFill>
                <a:latin typeface="Cambria" pitchFamily="18" charset="0"/>
              </a:rPr>
              <a:t>The French banking system at a </a:t>
            </a:r>
            <a:r>
              <a:rPr lang="en-US" sz="2400" dirty="0" smtClean="0">
                <a:solidFill>
                  <a:schemeClr val="folHlink"/>
                </a:solidFill>
                <a:latin typeface="Cambria" pitchFamily="18" charset="0"/>
              </a:rPr>
              <a:t>glance</a:t>
            </a:r>
            <a:endParaRPr lang="fr-FR" sz="2400" dirty="0">
              <a:solidFill>
                <a:schemeClr val="folHlink"/>
              </a:solidFill>
              <a:latin typeface="Cambria" pitchFamily="18" charset="0"/>
            </a:endParaRPr>
          </a:p>
          <a:p>
            <a:r>
              <a:rPr lang="en-US" sz="2400" dirty="0">
                <a:solidFill>
                  <a:schemeClr val="folHlink"/>
                </a:solidFill>
                <a:latin typeface="Cambria" pitchFamily="18" charset="0"/>
              </a:rPr>
              <a:t>A stable &amp; solid model</a:t>
            </a:r>
          </a:p>
          <a:p>
            <a:r>
              <a:rPr lang="en-US" sz="2400" dirty="0" smtClean="0">
                <a:latin typeface="Cambria" pitchFamily="18" charset="0"/>
              </a:rPr>
              <a:t>Arab banks </a:t>
            </a:r>
            <a:endParaRPr lang="fr-FR" sz="2400" dirty="0">
              <a:latin typeface="Cambria" pitchFamily="18" charset="0"/>
            </a:endParaRPr>
          </a:p>
          <a:p>
            <a:endParaRPr lang="fr-FR" sz="2400" dirty="0" smtClean="0">
              <a:latin typeface="Cambria" pitchFamily="18" charset="0"/>
            </a:endParaRPr>
          </a:p>
          <a:p>
            <a:endParaRPr lang="fr-FR" sz="2400" dirty="0">
              <a:solidFill>
                <a:schemeClr val="folHlink"/>
              </a:solidFill>
              <a:latin typeface="Cambria" pitchFamily="18" charset="0"/>
            </a:endParaRPr>
          </a:p>
          <a:p>
            <a:endParaRPr lang="fr-FR" sz="2400" dirty="0">
              <a:solidFill>
                <a:schemeClr val="folHlink"/>
              </a:solidFill>
            </a:endParaRPr>
          </a:p>
        </p:txBody>
      </p:sp>
    </p:spTree>
    <p:extLst>
      <p:ext uri="{BB962C8B-B14F-4D97-AF65-F5344CB8AC3E}">
        <p14:creationId xmlns:p14="http://schemas.microsoft.com/office/powerpoint/2010/main" val="359859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85C32508-173C-4B52-A0D1-37AA633CAED0}" type="slidenum">
              <a:rPr lang="fr-FR"/>
              <a:pPr/>
              <a:t>32</a:t>
            </a:fld>
            <a:endParaRPr lang="fr-FR"/>
          </a:p>
        </p:txBody>
      </p:sp>
      <p:sp>
        <p:nvSpPr>
          <p:cNvPr id="190467" name="Rectangle 3"/>
          <p:cNvSpPr>
            <a:spLocks noGrp="1" noChangeArrowheads="1"/>
          </p:cNvSpPr>
          <p:nvPr>
            <p:ph type="body" idx="1"/>
          </p:nvPr>
        </p:nvSpPr>
        <p:spPr>
          <a:xfrm>
            <a:off x="477838" y="2362200"/>
            <a:ext cx="8285162" cy="3674852"/>
          </a:xfrm>
        </p:spPr>
        <p:txBody>
          <a:bodyPr/>
          <a:lstStyle/>
          <a:p>
            <a:r>
              <a:rPr lang="en-US" sz="2200" dirty="0" smtClean="0">
                <a:latin typeface="Cambria" pitchFamily="18" charset="0"/>
              </a:rPr>
              <a:t>The Arab banking systems are relatively young</a:t>
            </a:r>
          </a:p>
          <a:p>
            <a:pPr lvl="1"/>
            <a:r>
              <a:rPr lang="en-US" sz="2000" dirty="0" smtClean="0">
                <a:latin typeface="Cambria" pitchFamily="18" charset="0"/>
              </a:rPr>
              <a:t>They have undergone major improvements and developments during the last decade</a:t>
            </a:r>
          </a:p>
          <a:p>
            <a:r>
              <a:rPr lang="en-US" sz="2200" dirty="0" smtClean="0">
                <a:latin typeface="Cambria" pitchFamily="18" charset="0"/>
              </a:rPr>
              <a:t>Arab banks are already regionally and internationally implemented</a:t>
            </a:r>
          </a:p>
          <a:p>
            <a:pPr lvl="1"/>
            <a:r>
              <a:rPr lang="en-US" sz="2000" dirty="0" smtClean="0">
                <a:latin typeface="Cambria" pitchFamily="18" charset="0"/>
              </a:rPr>
              <a:t>Inside the Arab world, in Europe and the US, and more recently in Africa and Asia</a:t>
            </a:r>
          </a:p>
          <a:p>
            <a:pPr lvl="1"/>
            <a:r>
              <a:rPr lang="en-US" sz="2000" dirty="0" smtClean="0">
                <a:latin typeface="Cambria" pitchFamily="18" charset="0"/>
              </a:rPr>
              <a:t>Banking in GCC countries </a:t>
            </a:r>
            <a:r>
              <a:rPr lang="en-US" sz="2000" dirty="0" err="1" smtClean="0">
                <a:latin typeface="Cambria" pitchFamily="18" charset="0"/>
              </a:rPr>
              <a:t>vs</a:t>
            </a:r>
            <a:r>
              <a:rPr lang="en-US" sz="2000" dirty="0" smtClean="0">
                <a:latin typeface="Cambria" pitchFamily="18" charset="0"/>
              </a:rPr>
              <a:t> banking in Mediterranean countries</a:t>
            </a:r>
          </a:p>
          <a:p>
            <a:r>
              <a:rPr lang="en-US" sz="2200" dirty="0" smtClean="0">
                <a:latin typeface="Cambria" pitchFamily="18" charset="0"/>
              </a:rPr>
              <a:t>With a diversified model</a:t>
            </a:r>
          </a:p>
          <a:p>
            <a:pPr lvl="1"/>
            <a:r>
              <a:rPr lang="en-US" sz="2000" dirty="0" smtClean="0">
                <a:latin typeface="Cambria" pitchFamily="18" charset="0"/>
              </a:rPr>
              <a:t>Retail banking, investment banking, Islamic finance </a:t>
            </a:r>
            <a:endParaRPr lang="en-US" sz="2000" dirty="0">
              <a:latin typeface="Cambria" pitchFamily="18" charset="0"/>
            </a:endParaRPr>
          </a:p>
        </p:txBody>
      </p:sp>
      <p:sp>
        <p:nvSpPr>
          <p:cNvPr id="5" name="Rectangle 2"/>
          <p:cNvSpPr>
            <a:spLocks noGrp="1" noChangeArrowheads="1"/>
          </p:cNvSpPr>
          <p:nvPr>
            <p:ph type="title"/>
          </p:nvPr>
        </p:nvSpPr>
        <p:spPr>
          <a:xfrm>
            <a:off x="3657600" y="609600"/>
            <a:ext cx="5105400" cy="1143000"/>
          </a:xfrm>
        </p:spPr>
        <p:txBody>
          <a:bodyPr/>
          <a:lstStyle/>
          <a:p>
            <a:r>
              <a:rPr lang="fr-FR" dirty="0" err="1" smtClean="0">
                <a:latin typeface="Cambria" pitchFamily="18" charset="0"/>
              </a:rPr>
              <a:t>Arab</a:t>
            </a:r>
            <a:r>
              <a:rPr lang="fr-FR" dirty="0" smtClean="0">
                <a:latin typeface="Cambria" pitchFamily="18" charset="0"/>
              </a:rPr>
              <a:t> </a:t>
            </a:r>
            <a:r>
              <a:rPr lang="fr-FR" dirty="0" err="1" smtClean="0">
                <a:latin typeface="Cambria" pitchFamily="18" charset="0"/>
              </a:rPr>
              <a:t>banks</a:t>
            </a:r>
            <a:endParaRPr lang="fr-FR" dirty="0">
              <a:latin typeface="Cambria" pitchFamily="18" charset="0"/>
            </a:endParaRPr>
          </a:p>
        </p:txBody>
      </p:sp>
    </p:spTree>
    <p:extLst>
      <p:ext uri="{BB962C8B-B14F-4D97-AF65-F5344CB8AC3E}">
        <p14:creationId xmlns:p14="http://schemas.microsoft.com/office/powerpoint/2010/main" val="427495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85C32508-173C-4B52-A0D1-37AA633CAED0}" type="slidenum">
              <a:rPr lang="fr-FR"/>
              <a:pPr/>
              <a:t>33</a:t>
            </a:fld>
            <a:endParaRPr lang="fr-FR"/>
          </a:p>
        </p:txBody>
      </p:sp>
      <p:sp>
        <p:nvSpPr>
          <p:cNvPr id="190467" name="Rectangle 3"/>
          <p:cNvSpPr>
            <a:spLocks noGrp="1" noChangeArrowheads="1"/>
          </p:cNvSpPr>
          <p:nvPr>
            <p:ph type="body" idx="1"/>
          </p:nvPr>
        </p:nvSpPr>
        <p:spPr>
          <a:xfrm>
            <a:off x="477838" y="2362200"/>
            <a:ext cx="8285162" cy="1132618"/>
          </a:xfrm>
        </p:spPr>
        <p:txBody>
          <a:bodyPr/>
          <a:lstStyle/>
          <a:p>
            <a:r>
              <a:rPr lang="en-US" sz="2200" dirty="0" smtClean="0">
                <a:latin typeface="Cambria" pitchFamily="18" charset="0"/>
              </a:rPr>
              <a:t>A highly dynamic sector</a:t>
            </a:r>
          </a:p>
          <a:p>
            <a:pPr lvl="1"/>
            <a:r>
              <a:rPr lang="en-US" sz="2000" u="sng" dirty="0" smtClean="0">
                <a:latin typeface="Cambria" pitchFamily="18" charset="0"/>
              </a:rPr>
              <a:t>Arab banks </a:t>
            </a:r>
            <a:r>
              <a:rPr lang="en-US" sz="2000" dirty="0" smtClean="0">
                <a:latin typeface="Cambria" pitchFamily="18" charset="0"/>
              </a:rPr>
              <a:t>grow faster than </a:t>
            </a:r>
            <a:r>
              <a:rPr lang="en-US" sz="2000" u="sng" dirty="0" smtClean="0">
                <a:latin typeface="Cambria" pitchFamily="18" charset="0"/>
              </a:rPr>
              <a:t>Gross Domestic Product</a:t>
            </a:r>
            <a:r>
              <a:rPr lang="en-US" sz="2000" dirty="0" smtClean="0">
                <a:latin typeface="Cambria" pitchFamily="18" charset="0"/>
              </a:rPr>
              <a:t> </a:t>
            </a:r>
          </a:p>
          <a:p>
            <a:pPr lvl="1"/>
            <a:endParaRPr lang="en-US" sz="1800" dirty="0">
              <a:latin typeface="Cambria" pitchFamily="18" charset="0"/>
            </a:endParaRPr>
          </a:p>
        </p:txBody>
      </p:sp>
      <p:sp>
        <p:nvSpPr>
          <p:cNvPr id="5" name="Rectangle 2"/>
          <p:cNvSpPr>
            <a:spLocks noGrp="1" noChangeArrowheads="1"/>
          </p:cNvSpPr>
          <p:nvPr>
            <p:ph type="title"/>
          </p:nvPr>
        </p:nvSpPr>
        <p:spPr>
          <a:xfrm>
            <a:off x="3657600" y="609600"/>
            <a:ext cx="5105400" cy="1143000"/>
          </a:xfrm>
        </p:spPr>
        <p:txBody>
          <a:bodyPr/>
          <a:lstStyle/>
          <a:p>
            <a:r>
              <a:rPr lang="fr-FR" dirty="0" err="1" smtClean="0">
                <a:latin typeface="Cambria" pitchFamily="18" charset="0"/>
              </a:rPr>
              <a:t>Arab</a:t>
            </a:r>
            <a:r>
              <a:rPr lang="fr-FR" dirty="0" smtClean="0">
                <a:latin typeface="Cambria" pitchFamily="18" charset="0"/>
              </a:rPr>
              <a:t> </a:t>
            </a:r>
            <a:r>
              <a:rPr lang="fr-FR" dirty="0" err="1" smtClean="0">
                <a:latin typeface="Cambria" pitchFamily="18" charset="0"/>
              </a:rPr>
              <a:t>banks</a:t>
            </a:r>
            <a:endParaRPr lang="fr-FR" dirty="0">
              <a:latin typeface="Cambria" pitchFamily="18" charset="0"/>
            </a:endParaRPr>
          </a:p>
        </p:txBody>
      </p:sp>
      <p:sp>
        <p:nvSpPr>
          <p:cNvPr id="2" name="Pensées 1"/>
          <p:cNvSpPr/>
          <p:nvPr/>
        </p:nvSpPr>
        <p:spPr bwMode="auto">
          <a:xfrm>
            <a:off x="899592" y="3861048"/>
            <a:ext cx="3672408" cy="2592288"/>
          </a:xfrm>
          <a:prstGeom prst="cloudCallout">
            <a:avLst>
              <a:gd name="adj1" fmla="val -10729"/>
              <a:gd name="adj2" fmla="val -76756"/>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en-US" sz="1800" dirty="0">
                <a:latin typeface="Cambria" pitchFamily="18" charset="0"/>
              </a:rPr>
              <a:t>+15% </a:t>
            </a:r>
            <a:r>
              <a:rPr lang="en-US" sz="1800" dirty="0" smtClean="0">
                <a:latin typeface="Cambria" pitchFamily="18" charset="0"/>
              </a:rPr>
              <a:t>in Qatar</a:t>
            </a:r>
          </a:p>
          <a:p>
            <a:r>
              <a:rPr kumimoji="0" lang="en-US" sz="1800" b="0" i="0" u="none" strike="noStrike" cap="none" normalizeH="0" baseline="0" dirty="0" smtClean="0">
                <a:ln>
                  <a:noFill/>
                </a:ln>
                <a:solidFill>
                  <a:schemeClr val="tx1"/>
                </a:solidFill>
                <a:effectLst/>
                <a:latin typeface="Cambria" pitchFamily="18" charset="0"/>
              </a:rPr>
              <a:t>+24% in Saudi Arabia</a:t>
            </a:r>
          </a:p>
          <a:p>
            <a:r>
              <a:rPr lang="en-US" sz="1800" dirty="0" smtClean="0">
                <a:latin typeface="Cambria" pitchFamily="18" charset="0"/>
              </a:rPr>
              <a:t>+8% for </a:t>
            </a:r>
            <a:r>
              <a:rPr lang="en-US" sz="1800" dirty="0" err="1" smtClean="0">
                <a:latin typeface="Cambria" pitchFamily="18" charset="0"/>
              </a:rPr>
              <a:t>Attijariwafa</a:t>
            </a:r>
            <a:r>
              <a:rPr lang="en-US" sz="1800" dirty="0" smtClean="0">
                <a:latin typeface="Cambria" pitchFamily="18" charset="0"/>
              </a:rPr>
              <a:t> Bank </a:t>
            </a:r>
          </a:p>
          <a:p>
            <a:endParaRPr lang="en-US" sz="1800" dirty="0" smtClean="0">
              <a:latin typeface="Cambria" pitchFamily="18" charset="0"/>
            </a:endParaRPr>
          </a:p>
          <a:p>
            <a:r>
              <a:rPr lang="en-US" sz="1600" i="1" dirty="0" smtClean="0">
                <a:latin typeface="Cambria" pitchFamily="18" charset="0"/>
              </a:rPr>
              <a:t>be</a:t>
            </a:r>
            <a:r>
              <a:rPr kumimoji="0" lang="en-US" sz="1600" b="0" i="1" u="none" strike="noStrike" cap="none" normalizeH="0" baseline="0" dirty="0" smtClean="0">
                <a:ln>
                  <a:noFill/>
                </a:ln>
                <a:solidFill>
                  <a:schemeClr val="tx1"/>
                </a:solidFill>
                <a:effectLst/>
                <a:latin typeface="Cambria" pitchFamily="18" charset="0"/>
              </a:rPr>
              <a:t>tween 1S11 et 1S12</a:t>
            </a:r>
            <a:endParaRPr kumimoji="0" lang="fr-FR" sz="1600" b="0" i="1" u="none" strike="noStrike" cap="none" normalizeH="0" baseline="0" dirty="0" smtClean="0">
              <a:ln>
                <a:noFill/>
              </a:ln>
              <a:solidFill>
                <a:schemeClr val="tx1"/>
              </a:solidFill>
              <a:effectLst/>
            </a:endParaRPr>
          </a:p>
        </p:txBody>
      </p:sp>
      <p:sp>
        <p:nvSpPr>
          <p:cNvPr id="6" name="Pensées 5"/>
          <p:cNvSpPr/>
          <p:nvPr/>
        </p:nvSpPr>
        <p:spPr bwMode="auto">
          <a:xfrm>
            <a:off x="5652120" y="3717032"/>
            <a:ext cx="2880320" cy="2160240"/>
          </a:xfrm>
          <a:prstGeom prst="cloudCallout">
            <a:avLst>
              <a:gd name="adj1" fmla="val -33830"/>
              <a:gd name="adj2" fmla="val -76083"/>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fr-FR" sz="1800" dirty="0" smtClean="0">
                <a:latin typeface="Cambria" pitchFamily="18" charset="0"/>
              </a:rPr>
              <a:t>+3,1</a:t>
            </a:r>
            <a:r>
              <a:rPr lang="fr-FR" sz="1800" dirty="0">
                <a:latin typeface="Cambria" pitchFamily="18" charset="0"/>
              </a:rPr>
              <a:t>% </a:t>
            </a:r>
            <a:r>
              <a:rPr lang="fr-FR" sz="1800" dirty="0" smtClean="0">
                <a:latin typeface="Cambria" pitchFamily="18" charset="0"/>
              </a:rPr>
              <a:t>in 2011 </a:t>
            </a:r>
          </a:p>
          <a:p>
            <a:r>
              <a:rPr lang="fr-FR" sz="1800" dirty="0" smtClean="0">
                <a:latin typeface="Cambria" pitchFamily="18" charset="0"/>
              </a:rPr>
              <a:t>+4,8</a:t>
            </a:r>
            <a:r>
              <a:rPr lang="fr-FR" sz="1800" dirty="0">
                <a:latin typeface="Cambria" pitchFamily="18" charset="0"/>
              </a:rPr>
              <a:t>% </a:t>
            </a:r>
            <a:r>
              <a:rPr lang="fr-FR" sz="1800" dirty="0" smtClean="0">
                <a:latin typeface="Cambria" pitchFamily="18" charset="0"/>
              </a:rPr>
              <a:t>in </a:t>
            </a:r>
            <a:r>
              <a:rPr lang="fr-FR" sz="1800" dirty="0">
                <a:latin typeface="Cambria" pitchFamily="18" charset="0"/>
              </a:rPr>
              <a:t>2012 </a:t>
            </a:r>
            <a:endParaRPr lang="fr-FR" sz="1800" dirty="0" smtClean="0">
              <a:latin typeface="Cambria" pitchFamily="18" charset="0"/>
            </a:endParaRPr>
          </a:p>
          <a:p>
            <a:endParaRPr kumimoji="0" lang="fr-FR" sz="1800" b="0" i="1" u="none" strike="noStrike" cap="none" normalizeH="0" baseline="0" dirty="0">
              <a:ln>
                <a:noFill/>
              </a:ln>
              <a:solidFill>
                <a:schemeClr val="tx1"/>
              </a:solidFill>
              <a:effectLst/>
              <a:latin typeface="Cambria" pitchFamily="18" charset="0"/>
            </a:endParaRPr>
          </a:p>
          <a:p>
            <a:r>
              <a:rPr lang="fr-FR" sz="1600" i="1" dirty="0" smtClean="0">
                <a:latin typeface="Cambria" pitchFamily="18" charset="0"/>
              </a:rPr>
              <a:t>(The World Bank)</a:t>
            </a:r>
            <a:endParaRPr kumimoji="0" lang="fr-FR" sz="1600" b="0" i="1" u="none" strike="noStrike" cap="none" normalizeH="0" baseline="0" dirty="0" smtClean="0">
              <a:ln>
                <a:noFill/>
              </a:ln>
              <a:solidFill>
                <a:schemeClr val="tx1"/>
              </a:solidFill>
              <a:effectLst/>
              <a:latin typeface="Cambria" pitchFamily="18" charset="0"/>
            </a:endParaRPr>
          </a:p>
        </p:txBody>
      </p:sp>
    </p:spTree>
    <p:extLst>
      <p:ext uri="{BB962C8B-B14F-4D97-AF65-F5344CB8AC3E}">
        <p14:creationId xmlns:p14="http://schemas.microsoft.com/office/powerpoint/2010/main" val="1847027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85C32508-173C-4B52-A0D1-37AA633CAED0}" type="slidenum">
              <a:rPr lang="fr-FR"/>
              <a:pPr/>
              <a:t>34</a:t>
            </a:fld>
            <a:endParaRPr lang="fr-FR"/>
          </a:p>
        </p:txBody>
      </p:sp>
      <p:sp>
        <p:nvSpPr>
          <p:cNvPr id="190467" name="Rectangle 3"/>
          <p:cNvSpPr>
            <a:spLocks noGrp="1" noChangeArrowheads="1"/>
          </p:cNvSpPr>
          <p:nvPr>
            <p:ph type="body" idx="1"/>
          </p:nvPr>
        </p:nvSpPr>
        <p:spPr>
          <a:xfrm>
            <a:off x="477838" y="2362200"/>
            <a:ext cx="8285162" cy="4105739"/>
          </a:xfrm>
        </p:spPr>
        <p:txBody>
          <a:bodyPr/>
          <a:lstStyle/>
          <a:p>
            <a:r>
              <a:rPr lang="en-US" sz="2200" dirty="0" smtClean="0">
                <a:latin typeface="Cambria" pitchFamily="18" charset="0"/>
              </a:rPr>
              <a:t>The Arab banking systems have undergone the third phase of reform, leading to international integration</a:t>
            </a:r>
          </a:p>
          <a:p>
            <a:r>
              <a:rPr lang="en-US" sz="2200" dirty="0" smtClean="0">
                <a:latin typeface="Cambria" pitchFamily="18" charset="0"/>
              </a:rPr>
              <a:t>And thus to a convergence towards international standards and practices…</a:t>
            </a:r>
          </a:p>
          <a:p>
            <a:pPr lvl="1"/>
            <a:r>
              <a:rPr lang="en-US" sz="2000" dirty="0" smtClean="0">
                <a:latin typeface="Cambria" pitchFamily="18" charset="0"/>
              </a:rPr>
              <a:t>Capital standards : Basel 2 and Basel 3 (BCBS)</a:t>
            </a:r>
          </a:p>
          <a:p>
            <a:pPr lvl="1"/>
            <a:r>
              <a:rPr lang="en-US" sz="2000" dirty="0" smtClean="0">
                <a:latin typeface="Cambria" pitchFamily="18" charset="0"/>
              </a:rPr>
              <a:t>Risk management</a:t>
            </a:r>
          </a:p>
          <a:p>
            <a:pPr lvl="1"/>
            <a:r>
              <a:rPr lang="en-US" sz="2000" dirty="0" smtClean="0">
                <a:latin typeface="Cambria" pitchFamily="18" charset="0"/>
              </a:rPr>
              <a:t>IFRS</a:t>
            </a:r>
          </a:p>
          <a:p>
            <a:pPr lvl="1"/>
            <a:r>
              <a:rPr lang="en-US" sz="2000" dirty="0" smtClean="0">
                <a:latin typeface="Cambria" pitchFamily="18" charset="0"/>
              </a:rPr>
              <a:t>Governance</a:t>
            </a:r>
          </a:p>
          <a:p>
            <a:r>
              <a:rPr lang="en-US" sz="2200" dirty="0" smtClean="0">
                <a:latin typeface="Cambria" pitchFamily="18" charset="0"/>
              </a:rPr>
              <a:t>… and products adapted to emerging markets and economies</a:t>
            </a:r>
          </a:p>
          <a:p>
            <a:pPr lvl="1"/>
            <a:r>
              <a:rPr lang="en-US" sz="2000" dirty="0" smtClean="0">
                <a:latin typeface="Cambria" pitchFamily="18" charset="0"/>
              </a:rPr>
              <a:t>Retail banking : ATM, card payments, </a:t>
            </a:r>
            <a:r>
              <a:rPr lang="en-US" sz="2000" dirty="0" err="1" smtClean="0">
                <a:latin typeface="Cambria" pitchFamily="18" charset="0"/>
              </a:rPr>
              <a:t>etc</a:t>
            </a:r>
            <a:r>
              <a:rPr lang="en-US" sz="2000" dirty="0" smtClean="0">
                <a:latin typeface="Cambria" pitchFamily="18" charset="0"/>
              </a:rPr>
              <a:t> / Mobile banking</a:t>
            </a:r>
            <a:endParaRPr lang="en-US" sz="2200" dirty="0" smtClean="0">
              <a:latin typeface="Cambria" pitchFamily="18" charset="0"/>
            </a:endParaRPr>
          </a:p>
        </p:txBody>
      </p:sp>
      <p:sp>
        <p:nvSpPr>
          <p:cNvPr id="5" name="Rectangle 2"/>
          <p:cNvSpPr>
            <a:spLocks noGrp="1" noChangeArrowheads="1"/>
          </p:cNvSpPr>
          <p:nvPr>
            <p:ph type="title"/>
          </p:nvPr>
        </p:nvSpPr>
        <p:spPr>
          <a:xfrm>
            <a:off x="3657600" y="609600"/>
            <a:ext cx="5105400" cy="1143000"/>
          </a:xfrm>
        </p:spPr>
        <p:txBody>
          <a:bodyPr/>
          <a:lstStyle/>
          <a:p>
            <a:r>
              <a:rPr lang="fr-FR" dirty="0" err="1" smtClean="0">
                <a:latin typeface="Cambria" pitchFamily="18" charset="0"/>
              </a:rPr>
              <a:t>Arab</a:t>
            </a:r>
            <a:r>
              <a:rPr lang="fr-FR" dirty="0" smtClean="0">
                <a:latin typeface="Cambria" pitchFamily="18" charset="0"/>
              </a:rPr>
              <a:t> </a:t>
            </a:r>
            <a:r>
              <a:rPr lang="fr-FR" dirty="0" err="1" smtClean="0">
                <a:latin typeface="Cambria" pitchFamily="18" charset="0"/>
              </a:rPr>
              <a:t>banks</a:t>
            </a:r>
            <a:endParaRPr lang="fr-FR" dirty="0">
              <a:latin typeface="Cambria" pitchFamily="18" charset="0"/>
            </a:endParaRPr>
          </a:p>
        </p:txBody>
      </p:sp>
    </p:spTree>
    <p:extLst>
      <p:ext uri="{BB962C8B-B14F-4D97-AF65-F5344CB8AC3E}">
        <p14:creationId xmlns:p14="http://schemas.microsoft.com/office/powerpoint/2010/main" val="1428426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85C32508-173C-4B52-A0D1-37AA633CAED0}" type="slidenum">
              <a:rPr lang="fr-FR"/>
              <a:pPr/>
              <a:t>35</a:t>
            </a:fld>
            <a:endParaRPr lang="fr-FR"/>
          </a:p>
        </p:txBody>
      </p:sp>
      <p:sp>
        <p:nvSpPr>
          <p:cNvPr id="190467" name="Rectangle 3"/>
          <p:cNvSpPr>
            <a:spLocks noGrp="1" noChangeArrowheads="1"/>
          </p:cNvSpPr>
          <p:nvPr>
            <p:ph type="body" idx="1"/>
          </p:nvPr>
        </p:nvSpPr>
        <p:spPr>
          <a:xfrm>
            <a:off x="477838" y="2362200"/>
            <a:ext cx="8285162" cy="3391698"/>
          </a:xfrm>
        </p:spPr>
        <p:txBody>
          <a:bodyPr/>
          <a:lstStyle/>
          <a:p>
            <a:r>
              <a:rPr lang="en-US" sz="2200" dirty="0" smtClean="0">
                <a:latin typeface="Cambria" pitchFamily="18" charset="0"/>
              </a:rPr>
              <a:t>They share the same difficulties than other regions</a:t>
            </a:r>
          </a:p>
          <a:p>
            <a:pPr lvl="1"/>
            <a:r>
              <a:rPr lang="en-US" sz="2000" dirty="0" smtClean="0">
                <a:latin typeface="Cambria" pitchFamily="18" charset="0"/>
              </a:rPr>
              <a:t>SMEs funding</a:t>
            </a:r>
          </a:p>
          <a:p>
            <a:pPr lvl="1"/>
            <a:r>
              <a:rPr lang="en-US" sz="2000" dirty="0" smtClean="0">
                <a:latin typeface="Cambria" pitchFamily="18" charset="0"/>
              </a:rPr>
              <a:t>Financial inclusion  </a:t>
            </a:r>
          </a:p>
          <a:p>
            <a:pPr lvl="1"/>
            <a:r>
              <a:rPr lang="en-US" sz="2000" dirty="0" smtClean="0">
                <a:latin typeface="Cambria" pitchFamily="18" charset="0"/>
              </a:rPr>
              <a:t>Financial education</a:t>
            </a:r>
          </a:p>
          <a:p>
            <a:r>
              <a:rPr lang="en-US" sz="2200" dirty="0" smtClean="0">
                <a:latin typeface="Cambria" pitchFamily="18" charset="0"/>
              </a:rPr>
              <a:t>They do Islamic banking, but in competition with conventional banking</a:t>
            </a:r>
          </a:p>
          <a:p>
            <a:pPr lvl="1"/>
            <a:r>
              <a:rPr lang="en-US" sz="2000" dirty="0" smtClean="0">
                <a:latin typeface="Cambria" pitchFamily="18" charset="0"/>
              </a:rPr>
              <a:t>34% of financial assets in Saudi Arabia </a:t>
            </a:r>
            <a:r>
              <a:rPr lang="en-US" sz="2000" dirty="0" err="1" smtClean="0">
                <a:latin typeface="Cambria" pitchFamily="18" charset="0"/>
              </a:rPr>
              <a:t>vs</a:t>
            </a:r>
            <a:r>
              <a:rPr lang="en-US" sz="2000" dirty="0" smtClean="0">
                <a:latin typeface="Cambria" pitchFamily="18" charset="0"/>
              </a:rPr>
              <a:t> 8% in Oman</a:t>
            </a:r>
          </a:p>
          <a:p>
            <a:pPr lvl="1"/>
            <a:r>
              <a:rPr lang="en-US" sz="2000" dirty="0" smtClean="0">
                <a:latin typeface="Cambria" pitchFamily="18" charset="0"/>
              </a:rPr>
              <a:t>Less than 5% in Maghreb countries</a:t>
            </a:r>
          </a:p>
          <a:p>
            <a:pPr lvl="1"/>
            <a:endParaRPr lang="en-US" sz="2000" dirty="0" smtClean="0">
              <a:latin typeface="Cambria" pitchFamily="18" charset="0"/>
            </a:endParaRPr>
          </a:p>
        </p:txBody>
      </p:sp>
      <p:sp>
        <p:nvSpPr>
          <p:cNvPr id="5" name="Rectangle 2"/>
          <p:cNvSpPr>
            <a:spLocks noGrp="1" noChangeArrowheads="1"/>
          </p:cNvSpPr>
          <p:nvPr>
            <p:ph type="title"/>
          </p:nvPr>
        </p:nvSpPr>
        <p:spPr>
          <a:xfrm>
            <a:off x="3657600" y="609600"/>
            <a:ext cx="5105400" cy="1143000"/>
          </a:xfrm>
        </p:spPr>
        <p:txBody>
          <a:bodyPr/>
          <a:lstStyle/>
          <a:p>
            <a:r>
              <a:rPr lang="fr-FR" dirty="0" err="1" smtClean="0">
                <a:latin typeface="Cambria" pitchFamily="18" charset="0"/>
              </a:rPr>
              <a:t>Arab</a:t>
            </a:r>
            <a:r>
              <a:rPr lang="fr-FR" dirty="0" smtClean="0">
                <a:latin typeface="Cambria" pitchFamily="18" charset="0"/>
              </a:rPr>
              <a:t> </a:t>
            </a:r>
            <a:r>
              <a:rPr lang="fr-FR" dirty="0" err="1" smtClean="0">
                <a:latin typeface="Cambria" pitchFamily="18" charset="0"/>
              </a:rPr>
              <a:t>banks</a:t>
            </a:r>
            <a:endParaRPr lang="fr-FR" dirty="0">
              <a:latin typeface="Cambria" pitchFamily="18" charset="0"/>
            </a:endParaRPr>
          </a:p>
        </p:txBody>
      </p:sp>
    </p:spTree>
    <p:extLst>
      <p:ext uri="{BB962C8B-B14F-4D97-AF65-F5344CB8AC3E}">
        <p14:creationId xmlns:p14="http://schemas.microsoft.com/office/powerpoint/2010/main" val="2206313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fld id="{85C32508-173C-4B52-A0D1-37AA633CAED0}" type="slidenum">
              <a:rPr lang="fr-FR"/>
              <a:pPr/>
              <a:t>36</a:t>
            </a:fld>
            <a:endParaRPr lang="fr-FR"/>
          </a:p>
        </p:txBody>
      </p:sp>
      <p:sp>
        <p:nvSpPr>
          <p:cNvPr id="190467" name="Rectangle 3"/>
          <p:cNvSpPr>
            <a:spLocks noGrp="1" noChangeArrowheads="1"/>
          </p:cNvSpPr>
          <p:nvPr>
            <p:ph type="body" idx="1"/>
          </p:nvPr>
        </p:nvSpPr>
        <p:spPr>
          <a:xfrm>
            <a:off x="477838" y="2362200"/>
            <a:ext cx="8285162" cy="4154984"/>
          </a:xfrm>
        </p:spPr>
        <p:txBody>
          <a:bodyPr/>
          <a:lstStyle/>
          <a:p>
            <a:r>
              <a:rPr lang="en-US" sz="2000" dirty="0" smtClean="0">
                <a:latin typeface="Cambria" pitchFamily="18" charset="0"/>
              </a:rPr>
              <a:t>Conclusion</a:t>
            </a:r>
          </a:p>
          <a:p>
            <a:pPr lvl="1"/>
            <a:r>
              <a:rPr lang="en-US" sz="2000" dirty="0" smtClean="0">
                <a:latin typeface="Cambria" pitchFamily="18" charset="0"/>
              </a:rPr>
              <a:t>The French banking model has proven its particular resilience during the financial crisis. </a:t>
            </a:r>
          </a:p>
          <a:p>
            <a:pPr lvl="2"/>
            <a:r>
              <a:rPr lang="en-US" sz="2000" dirty="0" smtClean="0">
                <a:latin typeface="Cambria" pitchFamily="18" charset="0"/>
                <a:sym typeface="Wingdings"/>
              </a:rPr>
              <a:t> </a:t>
            </a:r>
            <a:r>
              <a:rPr lang="en-US" sz="2000" i="1" dirty="0" smtClean="0">
                <a:latin typeface="Cambria" pitchFamily="18" charset="0"/>
                <a:sym typeface="Wingdings"/>
              </a:rPr>
              <a:t>There are many French best practices which should empirically inspire the Iraqi reforms</a:t>
            </a:r>
            <a:endParaRPr lang="en-US" sz="2000" i="1" dirty="0" smtClean="0">
              <a:latin typeface="Cambria" pitchFamily="18" charset="0"/>
            </a:endParaRPr>
          </a:p>
          <a:p>
            <a:pPr lvl="1"/>
            <a:r>
              <a:rPr lang="en-US" sz="2000" dirty="0" smtClean="0">
                <a:latin typeface="Cambria" pitchFamily="18" charset="0"/>
              </a:rPr>
              <a:t>The French banks have entered a phase of consolidation, focused on their core business, retail banking and France/Europe</a:t>
            </a:r>
          </a:p>
          <a:p>
            <a:pPr lvl="2"/>
            <a:r>
              <a:rPr lang="en-US" sz="2000" dirty="0">
                <a:latin typeface="Cambria" pitchFamily="18" charset="0"/>
                <a:sym typeface="Wingdings"/>
              </a:rPr>
              <a:t> </a:t>
            </a:r>
            <a:r>
              <a:rPr lang="en-US" sz="2000" i="1" dirty="0">
                <a:latin typeface="Cambria" pitchFamily="18" charset="0"/>
                <a:sym typeface="Wingdings"/>
              </a:rPr>
              <a:t>The neighboring Arab banking systems are </a:t>
            </a:r>
            <a:r>
              <a:rPr lang="en-US" sz="2000" i="1" dirty="0" smtClean="0">
                <a:latin typeface="Cambria" pitchFamily="18" charset="0"/>
                <a:sym typeface="Wingdings"/>
              </a:rPr>
              <a:t>important </a:t>
            </a:r>
            <a:r>
              <a:rPr lang="en-US" sz="2000" i="1" dirty="0">
                <a:latin typeface="Cambria" pitchFamily="18" charset="0"/>
                <a:sym typeface="Wingdings"/>
              </a:rPr>
              <a:t>sources of best practices and experiences in that matter </a:t>
            </a:r>
            <a:endParaRPr lang="en-US" sz="2000" i="1" dirty="0" smtClean="0">
              <a:latin typeface="Cambria" pitchFamily="18" charset="0"/>
              <a:sym typeface="Wingdings"/>
            </a:endParaRPr>
          </a:p>
          <a:p>
            <a:pPr lvl="1"/>
            <a:r>
              <a:rPr lang="en-US" sz="2000" dirty="0" smtClean="0">
                <a:latin typeface="Cambria" pitchFamily="18" charset="0"/>
                <a:sym typeface="Wingdings"/>
              </a:rPr>
              <a:t>No more “one size fits all” model but pick the best practices around the globe </a:t>
            </a:r>
            <a:endParaRPr lang="en-US" sz="2000" dirty="0">
              <a:latin typeface="Cambria" pitchFamily="18" charset="0"/>
            </a:endParaRPr>
          </a:p>
          <a:p>
            <a:pPr lvl="1"/>
            <a:endParaRPr lang="fr-FR" sz="2000" dirty="0">
              <a:latin typeface="Cambria" pitchFamily="18" charset="0"/>
            </a:endParaRPr>
          </a:p>
        </p:txBody>
      </p:sp>
    </p:spTree>
    <p:extLst>
      <p:ext uri="{BB962C8B-B14F-4D97-AF65-F5344CB8AC3E}">
        <p14:creationId xmlns:p14="http://schemas.microsoft.com/office/powerpoint/2010/main" val="2658139406"/>
      </p:ext>
    </p:extLst>
  </p:cSld>
  <p:clrMapOvr>
    <a:masterClrMapping/>
  </p:clrMapOvr>
</p:sld>
</file>

<file path=ppt/theme/theme1.xml><?xml version="1.0" encoding="utf-8"?>
<a:theme xmlns:a="http://schemas.openxmlformats.org/drawingml/2006/main" name="FBF Modèle français">
  <a:themeElements>
    <a:clrScheme name="FBF Modèle françai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FBF Modèle françai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FBF Modèle françai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BF Modèle françai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BF Modèle françai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BF Modèle françai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BF Modèle françai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BF Modèle françai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BF Modèle françai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PowerPoint FBF" ma:contentTypeID="0x010100896746B94AD448DA9595984F75CF467B00F639680D17A84023BA35009370E9241D00813D0022918745339FBB559B5AE91F39006E13DEF50C89BF4DBF44C7DA28D48571" ma:contentTypeVersion="7" ma:contentTypeDescription="" ma:contentTypeScope="" ma:versionID="fb225e57f2225794fe7b1f242380394b">
  <xsd:schema xmlns:xsd="http://www.w3.org/2001/XMLSchema" xmlns:p="http://schemas.microsoft.com/office/2006/metadata/properties" xmlns:ns2="D73F5840-A27F-4EF4-857C-AFAB4A05FA4E" xmlns:ns3="3dacbd74-593d-4c59-848b-c0e75b67d0eb" xmlns:ns4="http://schemas.microsoft.com/sharepoint/v3/fields" xmlns:ns5="d6334578-0bff-46b2-bfea-c68f83243705" targetNamespace="http://schemas.microsoft.com/office/2006/metadata/properties" ma:root="true" ma:fieldsID="17a56387a6851b185269e6e3d26a9c35" ns2:_="" ns3:_="" ns4:_="" ns5:_="">
    <xsd:import namespace="D73F5840-A27F-4EF4-857C-AFAB4A05FA4E"/>
    <xsd:import namespace="3dacbd74-593d-4c59-848b-c0e75b67d0eb"/>
    <xsd:import namespace="http://schemas.microsoft.com/sharepoint/v3/fields"/>
    <xsd:import namespace="d6334578-0bff-46b2-bfea-c68f83243705"/>
    <xsd:element name="properties">
      <xsd:complexType>
        <xsd:sequence>
          <xsd:element name="documentManagement">
            <xsd:complexType>
              <xsd:all>
                <xsd:element ref="ns2:EXAKIS_Archive" minOccurs="0"/>
                <xsd:element ref="ns3:EXAKIS_Publication" minOccurs="0"/>
                <xsd:element ref="ns2:EXAKIS_Chrono" minOccurs="0"/>
                <xsd:element ref="ns2:EXAKIS_ChronoName" minOccurs="0"/>
                <xsd:element ref="ns2:EXAKIS_ChronoIndex" minOccurs="0"/>
                <xsd:element ref="ns3:FBF_Type" minOccurs="0"/>
                <xsd:element ref="ns3:FBF_Nature" minOccurs="0"/>
                <xsd:element ref="ns3:FBF_Theme" minOccurs="0"/>
                <xsd:element ref="ns3:FBF_Source" minOccurs="0"/>
                <xsd:element ref="ns4:FBF_Version" minOccurs="0"/>
                <xsd:element ref="ns4:FBF_Position" minOccurs="0"/>
                <xsd:element ref="ns4:FBF_Auteur" minOccurs="0"/>
                <xsd:element ref="ns5:FBF_DateCreation" minOccurs="0"/>
                <xsd:element ref="ns5:FBF_DateModification" minOccurs="0"/>
              </xsd:all>
            </xsd:complexType>
          </xsd:element>
        </xsd:sequence>
      </xsd:complexType>
    </xsd:element>
  </xsd:schema>
  <xsd:schema xmlns:xsd="http://www.w3.org/2001/XMLSchema" xmlns:dms="http://schemas.microsoft.com/office/2006/documentManagement/types" targetNamespace="D73F5840-A27F-4EF4-857C-AFAB4A05FA4E" elementFormDefault="qualified">
    <xsd:import namespace="http://schemas.microsoft.com/office/2006/documentManagement/types"/>
    <xsd:element name="EXAKIS_Archive" ma:index="8" nillable="true" ma:displayName="Archive" ma:default="0" ma:hidden="true" ma:internalName="EXAKIS_Archive">
      <xsd:simpleType>
        <xsd:restriction base="dms:Boolean"/>
      </xsd:simpleType>
    </xsd:element>
    <xsd:element name="EXAKIS_Chrono" ma:index="10" nillable="true" ma:displayName="Chrono" ma:default="0" ma:hidden="true" ma:internalName="EXAKIS_Chrono">
      <xsd:simpleType>
        <xsd:restriction base="dms:Boolean"/>
      </xsd:simpleType>
    </xsd:element>
    <xsd:element name="EXAKIS_ChronoName" ma:index="11" nillable="true" ma:displayName="$Resources:EXAKIS_SITE_COLUMNS_CHRONO_NAME" ma:hidden="true" ma:internalName="EXAKIS_ChronoName">
      <xsd:simpleType>
        <xsd:restriction base="dms:Text"/>
      </xsd:simpleType>
    </xsd:element>
    <xsd:element name="EXAKIS_ChronoIndex" ma:index="12" nillable="true" ma:displayName="Index" ma:hidden="true" ma:internalName="EXAKIS_ChronoIndex">
      <xsd:simpleType>
        <xsd:restriction base="dms:Text"/>
      </xsd:simpleType>
    </xsd:element>
  </xsd:schema>
  <xsd:schema xmlns:xsd="http://www.w3.org/2001/XMLSchema" xmlns:dms="http://schemas.microsoft.com/office/2006/documentManagement/types" targetNamespace="3dacbd74-593d-4c59-848b-c0e75b67d0eb" elementFormDefault="qualified">
    <xsd:import namespace="http://schemas.microsoft.com/office/2006/documentManagement/types"/>
    <xsd:element name="EXAKIS_Publication" ma:index="9" nillable="true" ma:displayName="Publication" ma:hidden="true" ma:list="{17D0579B-B56D-4920-BF92-0E552AFFEFE1}" ma:internalName="EXAKIS_Publication" ma:showField="Title" ma:web="3dacbd74-593d-4c59-848b-c0e75b67d0eb">
      <xsd:complexType>
        <xsd:complexContent>
          <xsd:extension base="dms:MultiChoiceLookup">
            <xsd:sequence>
              <xsd:element name="Value" type="dms:Lookup" maxOccurs="unbounded" minOccurs="0" nillable="true"/>
            </xsd:sequence>
          </xsd:extension>
        </xsd:complexContent>
      </xsd:complexType>
    </xsd:element>
    <xsd:element name="FBF_Type" ma:index="13" nillable="true" ma:displayName="Type" ma:list="{383D84EC-12FC-45C2-85A0-00A445AC798B}" ma:internalName="FBF_Type" ma:readOnly="false" ma:showField="Title" ma:web="3dacbd74-593d-4c59-848b-c0e75b67d0eb">
      <xsd:simpleType>
        <xsd:restriction base="dms:Lookup"/>
      </xsd:simpleType>
    </xsd:element>
    <xsd:element name="FBF_Nature" ma:index="14" nillable="true" ma:displayName="Destination" ma:list="{F5D6B08F-CA71-4D44-A2D3-EA2B2251D9E8}" ma:internalName="FBF_Nature" ma:showField="Title" ma:web="3dacbd74-593d-4c59-848b-c0e75b67d0eb">
      <xsd:simpleType>
        <xsd:restriction base="dms:Lookup"/>
      </xsd:simpleType>
    </xsd:element>
    <xsd:element name="FBF_Theme" ma:index="15" nillable="true" ma:displayName="Thème" ma:hidden="true" ma:list="{FC9869A1-C56A-4BB5-BCDE-EEC890634E00}" ma:internalName="FBF_Theme" ma:readOnly="false" ma:showField="Title" ma:web="3dacbd74-593d-4c59-848b-c0e75b67d0eb">
      <xsd:simpleType>
        <xsd:restriction base="dms:Lookup"/>
      </xsd:simpleType>
    </xsd:element>
    <xsd:element name="FBF_Source" ma:index="16" nillable="true" ma:displayName="Source" ma:list="{57B580D8-BA22-475D-9420-4C67673CE744}" ma:internalName="FBF_Source" ma:readOnly="false" ma:showField="Title" ma:web="3dacbd74-593d-4c59-848b-c0e75b67d0eb">
      <xsd:simpleType>
        <xsd:restriction base="dms:Lookup"/>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FBF_Version" ma:index="17" nillable="true" ma:displayName="Version" ma:internalName="FBF_Version">
      <xsd:simpleType>
        <xsd:restriction base="dms:Text"/>
      </xsd:simpleType>
    </xsd:element>
    <xsd:element name="FBF_Position" ma:index="18" nillable="true" ma:displayName="Position" ma:hidden="true" ma:internalName="FBF_Position" ma:readOnly="false">
      <xsd:simpleType>
        <xsd:restriction base="dms:Text"/>
      </xsd:simpleType>
    </xsd:element>
    <xsd:element name="FBF_Auteur" ma:index="19" nillable="true" ma:displayName="Auteur" ma:internalName="FBF_Auteur">
      <xsd:simpleType>
        <xsd:restriction base="dms:Text"/>
      </xsd:simpleType>
    </xsd:element>
  </xsd:schema>
  <xsd:schema xmlns:xsd="http://www.w3.org/2001/XMLSchema" xmlns:dms="http://schemas.microsoft.com/office/2006/documentManagement/types" targetNamespace="d6334578-0bff-46b2-bfea-c68f83243705" elementFormDefault="qualified">
    <xsd:import namespace="http://schemas.microsoft.com/office/2006/documentManagement/types"/>
    <xsd:element name="FBF_DateCreation" ma:index="20" nillable="true" ma:displayName="Date de création" ma:format="DateOnly" ma:hidden="true" ma:internalName="FBF_DateCreation" ma:readOnly="false">
      <xsd:simpleType>
        <xsd:restriction base="dms:DateTime"/>
      </xsd:simpleType>
    </xsd:element>
    <xsd:element name="FBF_DateModification" ma:index="21" nillable="true" ma:displayName="Date du document" ma:default="[today]" ma:format="DateOnly" ma:internalName="FBF_DateModification">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Libellé" ma:readOnly="tru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FBF_Theme xmlns="3dacbd74-593d-4c59-848b-c0e75b67d0eb" xsi:nil="true"/>
    <FBF_Version xmlns="http://schemas.microsoft.com/sharepoint/v3/fields" xsi:nil="true"/>
    <FBF_DateCreation xmlns="d6334578-0bff-46b2-bfea-c68f83243705">2011-10-14T09:09:34+00:00</FBF_DateCreation>
    <EXAKIS_Chrono xmlns="D73F5840-A27F-4EF4-857C-AFAB4A05FA4E">true</EXAKIS_Chrono>
    <FBF_Type xmlns="3dacbd74-593d-4c59-848b-c0e75b67d0eb">23</FBF_Type>
    <FBF_Nature xmlns="3dacbd74-593d-4c59-848b-c0e75b67d0eb">13</FBF_Nature>
    <EXAKIS_Publication xmlns="3dacbd74-593d-4c59-848b-c0e75b67d0eb"/>
    <EXAKIS_ChronoName xmlns="D73F5840-A27F-4EF4-857C-AFAB4A05FA4E">_201301_Irak</EXAKIS_ChronoName>
    <FBF_DateModification xmlns="d6334578-0bff-46b2-bfea-c68f83243705">2011-10-13T22:00:00+00:00</FBF_DateModification>
    <FBF_Source xmlns="3dacbd74-593d-4c59-848b-c0e75b67d0eb">1</FBF_Source>
    <FBF_Auteur xmlns="http://schemas.microsoft.com/sharepoint/v3/fields">Estelle Brack</FBF_Auteur>
    <EXAKIS_ChronoIndex xmlns="D73F5840-A27F-4EF4-857C-AFAB4A05FA4E" xsi:nil="true"/>
    <FBF_Position xmlns="http://schemas.microsoft.com/sharepoint/v3/fields" xsi:nil="true"/>
    <EXAKIS_Archive xmlns="D73F5840-A27F-4EF4-857C-AFAB4A05FA4E">false</EXAKIS_Archive>
  </documentManagement>
</p:properties>
</file>

<file path=customXml/itemProps1.xml><?xml version="1.0" encoding="utf-8"?>
<ds:datastoreItem xmlns:ds="http://schemas.openxmlformats.org/officeDocument/2006/customXml" ds:itemID="{3DC8D0B3-D09F-4DFA-A72D-8E5729AEF515}">
  <ds:schemaRefs>
    <ds:schemaRef ds:uri="http://schemas.microsoft.com/sharepoint/v3/contenttype/forms"/>
  </ds:schemaRefs>
</ds:datastoreItem>
</file>

<file path=customXml/itemProps2.xml><?xml version="1.0" encoding="utf-8"?>
<ds:datastoreItem xmlns:ds="http://schemas.openxmlformats.org/officeDocument/2006/customXml" ds:itemID="{CA4744AB-150D-4BDD-8778-3108496C23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3F5840-A27F-4EF4-857C-AFAB4A05FA4E"/>
    <ds:schemaRef ds:uri="3dacbd74-593d-4c59-848b-c0e75b67d0eb"/>
    <ds:schemaRef ds:uri="http://schemas.microsoft.com/sharepoint/v3/fields"/>
    <ds:schemaRef ds:uri="d6334578-0bff-46b2-bfea-c68f83243705"/>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39B9B193-800E-4D7D-8060-F4B7B4516F99}">
  <ds:schemaRefs>
    <ds:schemaRef ds:uri="http://schemas.microsoft.com/office/2006/metadata/longProperties"/>
  </ds:schemaRefs>
</ds:datastoreItem>
</file>

<file path=customXml/itemProps4.xml><?xml version="1.0" encoding="utf-8"?>
<ds:datastoreItem xmlns:ds="http://schemas.openxmlformats.org/officeDocument/2006/customXml" ds:itemID="{80F5CD6F-0278-4140-935A-50A0547B9B5C}">
  <ds:schemaRefs>
    <ds:schemaRef ds:uri="http://purl.org/dc/terms/"/>
    <ds:schemaRef ds:uri="http://schemas.microsoft.com/office/2006/documentManagement/types"/>
    <ds:schemaRef ds:uri="http://schemas.microsoft.com/office/2006/metadata/properties"/>
    <ds:schemaRef ds:uri="http://purl.org/dc/elements/1.1/"/>
    <ds:schemaRef ds:uri="http://purl.org/dc/dcmitype/"/>
    <ds:schemaRef ds:uri="http://schemas.openxmlformats.org/package/2006/metadata/core-properties"/>
    <ds:schemaRef ds:uri="d6334578-0bff-46b2-bfea-c68f83243705"/>
    <ds:schemaRef ds:uri="D73F5840-A27F-4EF4-857C-AFAB4A05FA4E"/>
    <ds:schemaRef ds:uri="http://schemas.microsoft.com/sharepoint/v3/fields"/>
    <ds:schemaRef ds:uri="3dacbd74-593d-4c59-848b-c0e75b67d0e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FBF Modèle français</Template>
  <TotalTime>1645</TotalTime>
  <Words>2422</Words>
  <Application>Microsoft Office PowerPoint</Application>
  <PresentationFormat>Affichage à l'écran (4:3)</PresentationFormat>
  <Paragraphs>263</Paragraphs>
  <Slides>36</Slides>
  <Notes>28</Notes>
  <HiddenSlides>0</HiddenSlides>
  <MMClips>0</MMClips>
  <ScaleCrop>false</ScaleCrop>
  <HeadingPairs>
    <vt:vector size="4" baseType="variant">
      <vt:variant>
        <vt:lpstr>Thème</vt:lpstr>
      </vt:variant>
      <vt:variant>
        <vt:i4>1</vt:i4>
      </vt:variant>
      <vt:variant>
        <vt:lpstr>Titres des diapositives</vt:lpstr>
      </vt:variant>
      <vt:variant>
        <vt:i4>36</vt:i4>
      </vt:variant>
    </vt:vector>
  </HeadingPairs>
  <TitlesOfParts>
    <vt:vector size="37" baseType="lpstr">
      <vt:lpstr>FBF Modèle français</vt:lpstr>
      <vt:lpstr>The French Banking Sector, Arab banks and Iraq</vt:lpstr>
      <vt:lpstr>Présentation PowerPoint</vt:lpstr>
      <vt:lpstr>Présentation PowerPoint</vt:lpstr>
      <vt:lpstr>Présentation PowerPoint</vt:lpstr>
      <vt:lpstr>Présentation PowerPoint</vt:lpstr>
      <vt:lpstr>The French banking system at a glance</vt:lpstr>
      <vt:lpstr>The French banking system at a glance</vt:lpstr>
      <vt:lpstr>The French banking system at a glance</vt:lpstr>
      <vt:lpstr>The French banking system at a glance</vt:lpstr>
      <vt:lpstr>The French banking system at a glance</vt:lpstr>
      <vt:lpstr>The French banking system at a glance</vt:lpstr>
      <vt:lpstr>The French banking system at a glance</vt:lpstr>
      <vt:lpstr>The French banking system at a glance</vt:lpstr>
      <vt:lpstr>The French banking system at a glance</vt:lpstr>
      <vt:lpstr>The French banking system at a glance</vt:lpstr>
      <vt:lpstr>The French banking system at a glance</vt:lpstr>
      <vt:lpstr>Présentation PowerPoint</vt:lpstr>
      <vt:lpstr>A stable and solid model</vt:lpstr>
      <vt:lpstr>A stable and solid model</vt:lpstr>
      <vt:lpstr>A stable and solid model</vt:lpstr>
      <vt:lpstr>A stable and solid model</vt:lpstr>
      <vt:lpstr>A stable and solid model</vt:lpstr>
      <vt:lpstr>A stable and solid model</vt:lpstr>
      <vt:lpstr>A stable and solid model</vt:lpstr>
      <vt:lpstr>A stable and solid model</vt:lpstr>
      <vt:lpstr>A stable and solid model </vt:lpstr>
      <vt:lpstr>A stable and solid model </vt:lpstr>
      <vt:lpstr>Présentation PowerPoint</vt:lpstr>
      <vt:lpstr>A stable and solid model </vt:lpstr>
      <vt:lpstr>A stable and solid model </vt:lpstr>
      <vt:lpstr>Présentation PowerPoint</vt:lpstr>
      <vt:lpstr>Arab banks</vt:lpstr>
      <vt:lpstr>Arab banks</vt:lpstr>
      <vt:lpstr>Arab banks</vt:lpstr>
      <vt:lpstr>Arab banks</vt:lpstr>
      <vt:lpstr>Présentation PowerPoint</vt:lpstr>
    </vt:vector>
  </TitlesOfParts>
  <Company>FBF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_201301_Irak</dc:title>
  <dc:creator>Onefiftyfor - 154</dc:creator>
  <cp:lastModifiedBy>Estelle Brack</cp:lastModifiedBy>
  <cp:revision>73</cp:revision>
  <dcterms:created xsi:type="dcterms:W3CDTF">2011-10-14T09:09:34Z</dcterms:created>
  <dcterms:modified xsi:type="dcterms:W3CDTF">2013-01-09T09:45:10Z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 PowerPoint FBF</vt:lpwstr>
  </property>
  <property fmtid="{D5CDD505-2E9C-101B-9397-08002B2CF9AE}" pid="3" name="ContentTypeId">
    <vt:lpwstr>0x010100896746B94AD448DA9595984F75CF467B00F639680D17A84023BA35009370E9241D00813D0022918745339FBB559B5AE91F39006E13DEF50C89BF4DBF44C7DA28D48571</vt:lpwstr>
  </property>
</Properties>
</file>